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67" r:id="rId2"/>
    <p:sldId id="266" r:id="rId3"/>
    <p:sldId id="263" r:id="rId4"/>
    <p:sldId id="261" r:id="rId5"/>
    <p:sldId id="258" r:id="rId6"/>
    <p:sldId id="277" r:id="rId7"/>
    <p:sldId id="276" r:id="rId8"/>
    <p:sldId id="264" r:id="rId9"/>
    <p:sldId id="262" r:id="rId10"/>
    <p:sldId id="278" r:id="rId11"/>
    <p:sldId id="265" r:id="rId12"/>
    <p:sldId id="268" r:id="rId13"/>
    <p:sldId id="269" r:id="rId14"/>
    <p:sldId id="279" r:id="rId15"/>
    <p:sldId id="273" r:id="rId16"/>
    <p:sldId id="271" r:id="rId17"/>
    <p:sldId id="274"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63C1"/>
    <a:srgbClr val="FFFFFF"/>
    <a:srgbClr val="F2F2F2"/>
    <a:srgbClr val="92B36E"/>
    <a:srgbClr val="C0D2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0" d="100"/>
          <a:sy n="100" d="100"/>
        </p:scale>
        <p:origin x="990" y="4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5E3B70-88FD-4297-AAF5-54FC4A05594B}" type="datetimeFigureOut">
              <a:rPr lang="da-DK" smtClean="0"/>
              <a:t>20-10-2023</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10E585-75E6-4053-8852-4B4A6E606227}" type="slidenum">
              <a:rPr lang="da-DK" smtClean="0"/>
              <a:t>‹nr.›</a:t>
            </a:fld>
            <a:endParaRPr lang="da-DK"/>
          </a:p>
        </p:txBody>
      </p:sp>
    </p:spTree>
    <p:extLst>
      <p:ext uri="{BB962C8B-B14F-4D97-AF65-F5344CB8AC3E}">
        <p14:creationId xmlns:p14="http://schemas.microsoft.com/office/powerpoint/2010/main" val="3955220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EB8D672E-863E-4313-AD60-6BC5D02CACAF}" type="slidenum">
              <a:rPr lang="da-DK" smtClean="0"/>
              <a:t>16</a:t>
            </a:fld>
            <a:endParaRPr lang="da-DK"/>
          </a:p>
        </p:txBody>
      </p:sp>
    </p:spTree>
    <p:extLst>
      <p:ext uri="{BB962C8B-B14F-4D97-AF65-F5344CB8AC3E}">
        <p14:creationId xmlns:p14="http://schemas.microsoft.com/office/powerpoint/2010/main" val="225676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en-US" dirty="0"/>
          </a:p>
        </p:txBody>
      </p:sp>
      <p:sp>
        <p:nvSpPr>
          <p:cNvPr id="4" name="Date Placeholder 3"/>
          <p:cNvSpPr>
            <a:spLocks noGrp="1"/>
          </p:cNvSpPr>
          <p:nvPr>
            <p:ph type="dt" sz="half" idx="10"/>
          </p:nvPr>
        </p:nvSpPr>
        <p:spPr/>
        <p:txBody>
          <a:bodyPr/>
          <a:lstStyle/>
          <a:p>
            <a:fld id="{553F68BF-6F0D-4D76-A715-4E6FC2E61B00}" type="datetimeFigureOut">
              <a:rPr lang="da-DK" smtClean="0"/>
              <a:t>20-10-2023</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42AA43C9-419B-4265-B30D-08223827A482}" type="slidenum">
              <a:rPr lang="da-DK" smtClean="0"/>
              <a:t>‹nr.›</a:t>
            </a:fld>
            <a:endParaRPr lang="da-DK"/>
          </a:p>
        </p:txBody>
      </p:sp>
    </p:spTree>
    <p:extLst>
      <p:ext uri="{BB962C8B-B14F-4D97-AF65-F5344CB8AC3E}">
        <p14:creationId xmlns:p14="http://schemas.microsoft.com/office/powerpoint/2010/main" val="92873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Vertical Text Placeholder 2"/>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553F68BF-6F0D-4D76-A715-4E6FC2E61B00}" type="datetimeFigureOut">
              <a:rPr lang="da-DK" smtClean="0"/>
              <a:t>20-10-2023</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42AA43C9-419B-4265-B30D-08223827A482}" type="slidenum">
              <a:rPr lang="da-DK" smtClean="0"/>
              <a:t>‹nr.›</a:t>
            </a:fld>
            <a:endParaRPr lang="da-DK"/>
          </a:p>
        </p:txBody>
      </p:sp>
    </p:spTree>
    <p:extLst>
      <p:ext uri="{BB962C8B-B14F-4D97-AF65-F5344CB8AC3E}">
        <p14:creationId xmlns:p14="http://schemas.microsoft.com/office/powerpoint/2010/main" val="20526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a-DK"/>
              <a:t>Klik for at redigere titeltypografien i masteren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553F68BF-6F0D-4D76-A715-4E6FC2E61B00}" type="datetimeFigureOut">
              <a:rPr lang="da-DK" smtClean="0"/>
              <a:t>20-10-2023</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42AA43C9-419B-4265-B30D-08223827A482}" type="slidenum">
              <a:rPr lang="da-DK" smtClean="0"/>
              <a:t>‹nr.›</a:t>
            </a:fld>
            <a:endParaRPr lang="da-DK"/>
          </a:p>
        </p:txBody>
      </p:sp>
    </p:spTree>
    <p:extLst>
      <p:ext uri="{BB962C8B-B14F-4D97-AF65-F5344CB8AC3E}">
        <p14:creationId xmlns:p14="http://schemas.microsoft.com/office/powerpoint/2010/main" val="2910007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Content Placeholder 2"/>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553F68BF-6F0D-4D76-A715-4E6FC2E61B00}" type="datetimeFigureOut">
              <a:rPr lang="da-DK" smtClean="0"/>
              <a:t>20-10-2023</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42AA43C9-419B-4265-B30D-08223827A482}" type="slidenum">
              <a:rPr lang="da-DK" smtClean="0"/>
              <a:t>‹nr.›</a:t>
            </a:fld>
            <a:endParaRPr lang="da-DK"/>
          </a:p>
        </p:txBody>
      </p:sp>
    </p:spTree>
    <p:extLst>
      <p:ext uri="{BB962C8B-B14F-4D97-AF65-F5344CB8AC3E}">
        <p14:creationId xmlns:p14="http://schemas.microsoft.com/office/powerpoint/2010/main" val="75672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553F68BF-6F0D-4D76-A715-4E6FC2E61B00}" type="datetimeFigureOut">
              <a:rPr lang="da-DK" smtClean="0"/>
              <a:t>20-10-2023</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42AA43C9-419B-4265-B30D-08223827A482}" type="slidenum">
              <a:rPr lang="da-DK" smtClean="0"/>
              <a:t>‹nr.›</a:t>
            </a:fld>
            <a:endParaRPr lang="da-DK"/>
          </a:p>
        </p:txBody>
      </p:sp>
    </p:spTree>
    <p:extLst>
      <p:ext uri="{BB962C8B-B14F-4D97-AF65-F5344CB8AC3E}">
        <p14:creationId xmlns:p14="http://schemas.microsoft.com/office/powerpoint/2010/main" val="2013227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Date Placeholder 4"/>
          <p:cNvSpPr>
            <a:spLocks noGrp="1"/>
          </p:cNvSpPr>
          <p:nvPr>
            <p:ph type="dt" sz="half" idx="10"/>
          </p:nvPr>
        </p:nvSpPr>
        <p:spPr/>
        <p:txBody>
          <a:bodyPr/>
          <a:lstStyle/>
          <a:p>
            <a:fld id="{553F68BF-6F0D-4D76-A715-4E6FC2E61B00}" type="datetimeFigureOut">
              <a:rPr lang="da-DK" smtClean="0"/>
              <a:t>20-10-2023</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42AA43C9-419B-4265-B30D-08223827A482}" type="slidenum">
              <a:rPr lang="da-DK" smtClean="0"/>
              <a:t>‹nr.›</a:t>
            </a:fld>
            <a:endParaRPr lang="da-DK"/>
          </a:p>
        </p:txBody>
      </p:sp>
    </p:spTree>
    <p:extLst>
      <p:ext uri="{BB962C8B-B14F-4D97-AF65-F5344CB8AC3E}">
        <p14:creationId xmlns:p14="http://schemas.microsoft.com/office/powerpoint/2010/main" val="1022457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a-DK"/>
              <a:t>Klik for at redigere titeltypografien i masteren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Content Placeholder 3"/>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Content Placeholder 5"/>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7" name="Date Placeholder 6"/>
          <p:cNvSpPr>
            <a:spLocks noGrp="1"/>
          </p:cNvSpPr>
          <p:nvPr>
            <p:ph type="dt" sz="half" idx="10"/>
          </p:nvPr>
        </p:nvSpPr>
        <p:spPr/>
        <p:txBody>
          <a:bodyPr/>
          <a:lstStyle/>
          <a:p>
            <a:fld id="{553F68BF-6F0D-4D76-A715-4E6FC2E61B00}" type="datetimeFigureOut">
              <a:rPr lang="da-DK" smtClean="0"/>
              <a:t>20-10-2023</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42AA43C9-419B-4265-B30D-08223827A482}" type="slidenum">
              <a:rPr lang="da-DK" smtClean="0"/>
              <a:t>‹nr.›</a:t>
            </a:fld>
            <a:endParaRPr lang="da-DK"/>
          </a:p>
        </p:txBody>
      </p:sp>
    </p:spTree>
    <p:extLst>
      <p:ext uri="{BB962C8B-B14F-4D97-AF65-F5344CB8AC3E}">
        <p14:creationId xmlns:p14="http://schemas.microsoft.com/office/powerpoint/2010/main" val="2584805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Date Placeholder 2"/>
          <p:cNvSpPr>
            <a:spLocks noGrp="1"/>
          </p:cNvSpPr>
          <p:nvPr>
            <p:ph type="dt" sz="half" idx="10"/>
          </p:nvPr>
        </p:nvSpPr>
        <p:spPr/>
        <p:txBody>
          <a:bodyPr/>
          <a:lstStyle/>
          <a:p>
            <a:fld id="{553F68BF-6F0D-4D76-A715-4E6FC2E61B00}" type="datetimeFigureOut">
              <a:rPr lang="da-DK" smtClean="0"/>
              <a:t>20-10-2023</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42AA43C9-419B-4265-B30D-08223827A482}" type="slidenum">
              <a:rPr lang="da-DK" smtClean="0"/>
              <a:t>‹nr.›</a:t>
            </a:fld>
            <a:endParaRPr lang="da-DK"/>
          </a:p>
        </p:txBody>
      </p:sp>
    </p:spTree>
    <p:extLst>
      <p:ext uri="{BB962C8B-B14F-4D97-AF65-F5344CB8AC3E}">
        <p14:creationId xmlns:p14="http://schemas.microsoft.com/office/powerpoint/2010/main" val="1044460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3F68BF-6F0D-4D76-A715-4E6FC2E61B00}" type="datetimeFigureOut">
              <a:rPr lang="da-DK" smtClean="0"/>
              <a:t>20-10-2023</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42AA43C9-419B-4265-B30D-08223827A482}" type="slidenum">
              <a:rPr lang="da-DK" smtClean="0"/>
              <a:t>‹nr.›</a:t>
            </a:fld>
            <a:endParaRPr lang="da-DK"/>
          </a:p>
        </p:txBody>
      </p:sp>
    </p:spTree>
    <p:extLst>
      <p:ext uri="{BB962C8B-B14F-4D97-AF65-F5344CB8AC3E}">
        <p14:creationId xmlns:p14="http://schemas.microsoft.com/office/powerpoint/2010/main" val="3260509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553F68BF-6F0D-4D76-A715-4E6FC2E61B00}" type="datetimeFigureOut">
              <a:rPr lang="da-DK" smtClean="0"/>
              <a:t>20-10-2023</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42AA43C9-419B-4265-B30D-08223827A482}" type="slidenum">
              <a:rPr lang="da-DK" smtClean="0"/>
              <a:t>‹nr.›</a:t>
            </a:fld>
            <a:endParaRPr lang="da-DK"/>
          </a:p>
        </p:txBody>
      </p:sp>
    </p:spTree>
    <p:extLst>
      <p:ext uri="{BB962C8B-B14F-4D97-AF65-F5344CB8AC3E}">
        <p14:creationId xmlns:p14="http://schemas.microsoft.com/office/powerpoint/2010/main" val="2071729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a:t>Klik på ikonet for at tilføje et billede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553F68BF-6F0D-4D76-A715-4E6FC2E61B00}" type="datetimeFigureOut">
              <a:rPr lang="da-DK" smtClean="0"/>
              <a:t>20-10-2023</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42AA43C9-419B-4265-B30D-08223827A482}" type="slidenum">
              <a:rPr lang="da-DK" smtClean="0"/>
              <a:t>‹nr.›</a:t>
            </a:fld>
            <a:endParaRPr lang="da-DK"/>
          </a:p>
        </p:txBody>
      </p:sp>
    </p:spTree>
    <p:extLst>
      <p:ext uri="{BB962C8B-B14F-4D97-AF65-F5344CB8AC3E}">
        <p14:creationId xmlns:p14="http://schemas.microsoft.com/office/powerpoint/2010/main" val="305751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3F68BF-6F0D-4D76-A715-4E6FC2E61B00}" type="datetimeFigureOut">
              <a:rPr lang="da-DK" smtClean="0"/>
              <a:t>20-10-2023</a:t>
            </a:fld>
            <a:endParaRPr lang="da-DK"/>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AA43C9-419B-4265-B30D-08223827A482}" type="slidenum">
              <a:rPr lang="da-DK" smtClean="0"/>
              <a:t>‹nr.›</a:t>
            </a:fld>
            <a:endParaRPr lang="da-DK"/>
          </a:p>
        </p:txBody>
      </p:sp>
    </p:spTree>
    <p:extLst>
      <p:ext uri="{BB962C8B-B14F-4D97-AF65-F5344CB8AC3E}">
        <p14:creationId xmlns:p14="http://schemas.microsoft.com/office/powerpoint/2010/main" val="126358103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ustMeTobi/Online-magasin-projekt.git" TargetMode="External"/><Relationship Id="rId2" Type="http://schemas.openxmlformats.org/officeDocument/2006/relationships/hyperlink" Target="http://chronix.d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5.jpeg"/><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55CF9C-628A-C976-843C-6CEBF8639F79}"/>
              </a:ext>
            </a:extLst>
          </p:cNvPr>
          <p:cNvSpPr>
            <a:spLocks noGrp="1"/>
          </p:cNvSpPr>
          <p:nvPr>
            <p:ph type="ctrTitle"/>
          </p:nvPr>
        </p:nvSpPr>
        <p:spPr>
          <a:xfrm>
            <a:off x="1190445" y="586597"/>
            <a:ext cx="9477555" cy="1013604"/>
          </a:xfrm>
        </p:spPr>
        <p:txBody>
          <a:bodyPr>
            <a:normAutofit fontScale="90000"/>
          </a:bodyPr>
          <a:lstStyle/>
          <a:p>
            <a:r>
              <a:rPr lang="da-DK" dirty="0">
                <a:solidFill>
                  <a:schemeClr val="bg1"/>
                </a:solidFill>
              </a:rPr>
              <a:t>På forsiden af din dokumentation</a:t>
            </a:r>
          </a:p>
        </p:txBody>
      </p:sp>
      <p:sp>
        <p:nvSpPr>
          <p:cNvPr id="3" name="Undertitel 2">
            <a:extLst>
              <a:ext uri="{FF2B5EF4-FFF2-40B4-BE49-F238E27FC236}">
                <a16:creationId xmlns:a16="http://schemas.microsoft.com/office/drawing/2014/main" id="{4DC96B4D-B785-B874-60DB-994F881FBF8A}"/>
              </a:ext>
            </a:extLst>
          </p:cNvPr>
          <p:cNvSpPr>
            <a:spLocks noGrp="1"/>
          </p:cNvSpPr>
          <p:nvPr>
            <p:ph type="subTitle" idx="1"/>
          </p:nvPr>
        </p:nvSpPr>
        <p:spPr>
          <a:xfrm>
            <a:off x="1190445" y="1897811"/>
            <a:ext cx="9903125" cy="3968151"/>
          </a:xfrm>
        </p:spPr>
        <p:txBody>
          <a:bodyPr/>
          <a:lstStyle/>
          <a:p>
            <a:endParaRPr lang="da-DK" dirty="0">
              <a:solidFill>
                <a:schemeClr val="bg1"/>
              </a:solidFill>
            </a:endParaRPr>
          </a:p>
          <a:p>
            <a:r>
              <a:rPr lang="da-DK" dirty="0">
                <a:solidFill>
                  <a:schemeClr val="bg1"/>
                </a:solidFill>
              </a:rPr>
              <a:t>Link til dit website online (husk at teste at man kan klikke på det)</a:t>
            </a:r>
          </a:p>
          <a:p>
            <a:r>
              <a:rPr lang="da-DK" dirty="0">
                <a:solidFill>
                  <a:srgbClr val="0563C1"/>
                </a:solidFill>
                <a:hlinkClick r:id="rId2">
                  <a:extLst>
                    <a:ext uri="{A12FA001-AC4F-418D-AE19-62706E023703}">
                      <ahyp:hlinkClr xmlns:ahyp="http://schemas.microsoft.com/office/drawing/2018/hyperlinkcolor" val="tx"/>
                    </a:ext>
                  </a:extLst>
                </a:hlinkClick>
              </a:rPr>
              <a:t>http://chronix.dk</a:t>
            </a:r>
            <a:endParaRPr lang="da-DK" dirty="0">
              <a:solidFill>
                <a:srgbClr val="0563C1"/>
              </a:solidFill>
            </a:endParaRPr>
          </a:p>
          <a:p>
            <a:r>
              <a:rPr lang="da-DK" dirty="0">
                <a:solidFill>
                  <a:schemeClr val="bg1"/>
                </a:solidFill>
              </a:rPr>
              <a:t>Link til et </a:t>
            </a:r>
            <a:r>
              <a:rPr lang="da-DK" dirty="0" err="1">
                <a:solidFill>
                  <a:schemeClr val="bg1"/>
                </a:solidFill>
              </a:rPr>
              <a:t>repository</a:t>
            </a:r>
            <a:r>
              <a:rPr lang="da-DK" dirty="0">
                <a:solidFill>
                  <a:schemeClr val="bg1"/>
                </a:solidFill>
              </a:rPr>
              <a:t> på GitHub med din kode (husk at gøre det Public) </a:t>
            </a:r>
            <a:r>
              <a:rPr lang="da-DK" u="sng" dirty="0">
                <a:solidFill>
                  <a:srgbClr val="0563C1"/>
                </a:solidFill>
                <a:hlinkClick r:id="rId3">
                  <a:extLst>
                    <a:ext uri="{A12FA001-AC4F-418D-AE19-62706E023703}">
                      <ahyp:hlinkClr xmlns:ahyp="http://schemas.microsoft.com/office/drawing/2018/hyperlinkcolor" val="tx"/>
                    </a:ext>
                  </a:extLst>
                </a:hlinkClick>
              </a:rPr>
              <a:t>https://github.com/JustMeTobi/Online-magasin-projekt.</a:t>
            </a:r>
            <a:r>
              <a:rPr lang="da-DK" u="sng" dirty="0">
                <a:solidFill>
                  <a:schemeClr val="bg1"/>
                </a:solidFill>
                <a:hlinkClick r:id="rId3">
                  <a:extLst>
                    <a:ext uri="{A12FA001-AC4F-418D-AE19-62706E023703}">
                      <ahyp:hlinkClr xmlns:ahyp="http://schemas.microsoft.com/office/drawing/2018/hyperlinkcolor" val="tx"/>
                    </a:ext>
                  </a:extLst>
                </a:hlinkClick>
              </a:rPr>
              <a:t>git</a:t>
            </a:r>
            <a:endParaRPr lang="da-DK" dirty="0">
              <a:solidFill>
                <a:schemeClr val="bg1"/>
              </a:solidFill>
            </a:endParaRPr>
          </a:p>
          <a:p>
            <a:r>
              <a:rPr lang="da-DK" dirty="0">
                <a:solidFill>
                  <a:schemeClr val="bg1"/>
                </a:solidFill>
              </a:rPr>
              <a:t>Udfyld følgende template i </a:t>
            </a:r>
            <a:r>
              <a:rPr lang="da-DK" dirty="0" err="1">
                <a:solidFill>
                  <a:schemeClr val="bg1"/>
                </a:solidFill>
              </a:rPr>
              <a:t>pp</a:t>
            </a:r>
            <a:r>
              <a:rPr lang="da-DK" dirty="0">
                <a:solidFill>
                  <a:schemeClr val="bg1"/>
                </a:solidFill>
              </a:rPr>
              <a:t> (til BKI og SLB)</a:t>
            </a:r>
          </a:p>
        </p:txBody>
      </p:sp>
    </p:spTree>
    <p:extLst>
      <p:ext uri="{BB962C8B-B14F-4D97-AF65-F5344CB8AC3E}">
        <p14:creationId xmlns:p14="http://schemas.microsoft.com/office/powerpoint/2010/main" val="291767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ladsholder til indhold 4">
            <a:extLst>
              <a:ext uri="{FF2B5EF4-FFF2-40B4-BE49-F238E27FC236}">
                <a16:creationId xmlns:a16="http://schemas.microsoft.com/office/drawing/2014/main" id="{C7554727-4D7E-823C-04DB-ABA0D6188E80}"/>
              </a:ext>
            </a:extLst>
          </p:cNvPr>
          <p:cNvPicPr>
            <a:picLocks noGrp="1" noChangeAspect="1"/>
          </p:cNvPicPr>
          <p:nvPr>
            <p:ph idx="1"/>
          </p:nvPr>
        </p:nvPicPr>
        <p:blipFill rotWithShape="1">
          <a:blip r:embed="rId2"/>
          <a:srcRect b="4679"/>
          <a:stretch/>
        </p:blipFill>
        <p:spPr>
          <a:xfrm>
            <a:off x="20" y="1282"/>
            <a:ext cx="12191980" cy="6856718"/>
          </a:xfrm>
          <a:prstGeom prst="rect">
            <a:avLst/>
          </a:prstGeom>
        </p:spPr>
      </p:pic>
    </p:spTree>
    <p:extLst>
      <p:ext uri="{BB962C8B-B14F-4D97-AF65-F5344CB8AC3E}">
        <p14:creationId xmlns:p14="http://schemas.microsoft.com/office/powerpoint/2010/main" val="1001589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04B8BC-AF1C-2BA6-174F-34F8A91A0D7A}"/>
              </a:ext>
            </a:extLst>
          </p:cNvPr>
          <p:cNvSpPr>
            <a:spLocks noGrp="1"/>
          </p:cNvSpPr>
          <p:nvPr>
            <p:ph type="title"/>
          </p:nvPr>
        </p:nvSpPr>
        <p:spPr>
          <a:xfrm>
            <a:off x="838199" y="365125"/>
            <a:ext cx="10887075" cy="1325563"/>
          </a:xfrm>
        </p:spPr>
        <p:txBody>
          <a:bodyPr/>
          <a:lstStyle/>
          <a:p>
            <a:r>
              <a:rPr lang="da-DK" dirty="0"/>
              <a:t>Testresultater</a:t>
            </a:r>
            <a:endParaRPr lang="da-DK" sz="2000" dirty="0"/>
          </a:p>
        </p:txBody>
      </p:sp>
      <p:sp>
        <p:nvSpPr>
          <p:cNvPr id="3" name="Pladsholder til indhold 2">
            <a:extLst>
              <a:ext uri="{FF2B5EF4-FFF2-40B4-BE49-F238E27FC236}">
                <a16:creationId xmlns:a16="http://schemas.microsoft.com/office/drawing/2014/main" id="{A9DB21D6-3B9E-DF6E-227F-AD95CBB74312}"/>
              </a:ext>
            </a:extLst>
          </p:cNvPr>
          <p:cNvSpPr>
            <a:spLocks noGrp="1"/>
          </p:cNvSpPr>
          <p:nvPr>
            <p:ph sz="half" idx="1"/>
          </p:nvPr>
        </p:nvSpPr>
        <p:spPr/>
        <p:txBody>
          <a:bodyPr/>
          <a:lstStyle/>
          <a:p>
            <a:pPr marL="0" indent="0">
              <a:buNone/>
            </a:pPr>
            <a:r>
              <a:rPr lang="da-DK" dirty="0"/>
              <a:t>Nævn 5 – 10 test-spørgsmål/opgaver du stiller:</a:t>
            </a:r>
            <a:endParaRPr lang="da-DK" sz="1400" dirty="0"/>
          </a:p>
          <a:p>
            <a:pPr marL="514350" indent="-514350">
              <a:buFont typeface="+mj-lt"/>
              <a:buAutoNum type="arabicPeriod"/>
            </a:pPr>
            <a:r>
              <a:rPr lang="da-DK" sz="1400" dirty="0"/>
              <a:t>Hvad fanger dit blik, når du ser forsiden?</a:t>
            </a:r>
          </a:p>
          <a:p>
            <a:pPr marL="514350" indent="-514350">
              <a:buFont typeface="+mj-lt"/>
              <a:buAutoNum type="arabicPeriod"/>
            </a:pPr>
            <a:r>
              <a:rPr lang="da-DK" sz="1400" dirty="0"/>
              <a:t>Hvor ville du gå hen for at forstå hvad en </a:t>
            </a:r>
            <a:r>
              <a:rPr lang="da-DK" sz="1400" dirty="0" err="1"/>
              <a:t>buddy</a:t>
            </a:r>
            <a:r>
              <a:rPr lang="da-DK" sz="1400" dirty="0"/>
              <a:t> er?</a:t>
            </a:r>
          </a:p>
          <a:p>
            <a:pPr marL="514350" indent="-514350">
              <a:buFont typeface="+mj-lt"/>
              <a:buAutoNum type="arabicPeriod"/>
            </a:pPr>
            <a:r>
              <a:rPr lang="da-DK" sz="1400" dirty="0"/>
              <a:t>Forstår du alle menu punkterne?</a:t>
            </a:r>
          </a:p>
          <a:p>
            <a:pPr marL="514350" indent="-514350">
              <a:buFont typeface="+mj-lt"/>
              <a:buAutoNum type="arabicPeriod"/>
            </a:pPr>
            <a:r>
              <a:rPr lang="da-DK" sz="1400" dirty="0"/>
              <a:t>Hvad synes du der mangler på siderne?</a:t>
            </a:r>
          </a:p>
          <a:p>
            <a:pPr marL="514350" indent="-514350">
              <a:buFont typeface="+mj-lt"/>
              <a:buAutoNum type="arabicPeriod"/>
            </a:pPr>
            <a:r>
              <a:rPr lang="da-DK" sz="1400" dirty="0"/>
              <a:t>Kan der være noget du synes jeg skal inkludere mere af?</a:t>
            </a:r>
          </a:p>
        </p:txBody>
      </p:sp>
      <p:sp>
        <p:nvSpPr>
          <p:cNvPr id="4" name="Pladsholder til indhold 3">
            <a:extLst>
              <a:ext uri="{FF2B5EF4-FFF2-40B4-BE49-F238E27FC236}">
                <a16:creationId xmlns:a16="http://schemas.microsoft.com/office/drawing/2014/main" id="{89158CF1-2518-9E65-B0B8-C9DF1914A089}"/>
              </a:ext>
            </a:extLst>
          </p:cNvPr>
          <p:cNvSpPr>
            <a:spLocks noGrp="1"/>
          </p:cNvSpPr>
          <p:nvPr>
            <p:ph sz="half" idx="2"/>
          </p:nvPr>
        </p:nvSpPr>
        <p:spPr/>
        <p:txBody>
          <a:bodyPr/>
          <a:lstStyle/>
          <a:p>
            <a:pPr marL="0" indent="0">
              <a:buNone/>
            </a:pPr>
            <a:r>
              <a:rPr lang="da-DK" dirty="0"/>
              <a:t>Oprems de 5 -10 vigtigste ting testen ”lærte” dig:</a:t>
            </a:r>
          </a:p>
          <a:p>
            <a:pPr marL="514350" indent="-514350">
              <a:buFont typeface="+mj-lt"/>
              <a:buAutoNum type="arabicPeriod"/>
            </a:pPr>
            <a:r>
              <a:rPr lang="da-DK" sz="1400" dirty="0"/>
              <a:t>At der skulle mere white-space på siden. </a:t>
            </a:r>
          </a:p>
          <a:p>
            <a:pPr marL="514350" indent="-514350">
              <a:buFont typeface="+mj-lt"/>
              <a:buAutoNum type="arabicPeriod"/>
            </a:pPr>
            <a:r>
              <a:rPr lang="da-DK" sz="1400" dirty="0"/>
              <a:t>Billederne er sjove og du får lyst til at se flere.</a:t>
            </a:r>
          </a:p>
          <a:p>
            <a:pPr marL="514350" indent="-514350">
              <a:buFont typeface="+mj-lt"/>
              <a:buAutoNum type="arabicPeriod"/>
            </a:pPr>
            <a:r>
              <a:rPr lang="da-DK" sz="1400" dirty="0"/>
              <a:t>Skifterne passer til stilen.</a:t>
            </a:r>
          </a:p>
          <a:p>
            <a:pPr marL="514350" indent="-514350">
              <a:buFont typeface="+mj-lt"/>
              <a:buAutoNum type="arabicPeriod"/>
            </a:pPr>
            <a:r>
              <a:rPr lang="da-DK" sz="1400" dirty="0"/>
              <a:t>Menuen er simpel og </a:t>
            </a:r>
            <a:r>
              <a:rPr lang="da-DK" sz="1400" dirty="0" err="1"/>
              <a:t>forståene</a:t>
            </a:r>
            <a:r>
              <a:rPr lang="da-DK" sz="1400" dirty="0"/>
              <a:t>.</a:t>
            </a:r>
          </a:p>
          <a:p>
            <a:pPr marL="514350" indent="-514350">
              <a:buFont typeface="+mj-lt"/>
              <a:buAutoNum type="arabicPeriod"/>
            </a:pPr>
            <a:r>
              <a:rPr lang="da-DK" sz="1400" dirty="0"/>
              <a:t>Gode farver. Ikke for skrigende, men rolige.</a:t>
            </a:r>
          </a:p>
          <a:p>
            <a:pPr marL="0" indent="0">
              <a:buNone/>
            </a:pPr>
            <a:endParaRPr lang="da-DK" dirty="0"/>
          </a:p>
          <a:p>
            <a:pPr marL="0" indent="0">
              <a:buNone/>
            </a:pPr>
            <a:endParaRPr lang="da-DK" dirty="0"/>
          </a:p>
          <a:p>
            <a:pPr marL="0" indent="0">
              <a:buNone/>
            </a:pPr>
            <a:endParaRPr lang="da-DK" dirty="0"/>
          </a:p>
          <a:p>
            <a:pPr marL="0" indent="0">
              <a:buNone/>
            </a:pPr>
            <a:endParaRPr lang="da-DK" dirty="0"/>
          </a:p>
          <a:p>
            <a:pPr marL="0" indent="0">
              <a:buNone/>
            </a:pPr>
            <a:endParaRPr lang="da-DK" dirty="0"/>
          </a:p>
          <a:p>
            <a:pPr marL="0" indent="0">
              <a:buNone/>
            </a:pPr>
            <a:endParaRPr lang="da-DK" dirty="0"/>
          </a:p>
        </p:txBody>
      </p:sp>
    </p:spTree>
    <p:extLst>
      <p:ext uri="{BB962C8B-B14F-4D97-AF65-F5344CB8AC3E}">
        <p14:creationId xmlns:p14="http://schemas.microsoft.com/office/powerpoint/2010/main" val="4259443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20791-177C-4CCF-88F1-48963E622639}"/>
              </a:ext>
            </a:extLst>
          </p:cNvPr>
          <p:cNvSpPr>
            <a:spLocks noGrp="1"/>
          </p:cNvSpPr>
          <p:nvPr>
            <p:ph type="title"/>
          </p:nvPr>
        </p:nvSpPr>
        <p:spPr>
          <a:xfrm>
            <a:off x="910119" y="572569"/>
            <a:ext cx="3380527" cy="1642956"/>
          </a:xfrm>
        </p:spPr>
        <p:txBody>
          <a:bodyPr vert="horz" lIns="91440" tIns="45720" rIns="91440" bIns="45720" rtlCol="0" anchor="b">
            <a:normAutofit/>
          </a:bodyPr>
          <a:lstStyle/>
          <a:p>
            <a:r>
              <a:rPr lang="en-US" sz="3600" kern="1200" dirty="0">
                <a:solidFill>
                  <a:schemeClr val="tx2"/>
                </a:solidFill>
                <a:latin typeface="+mj-lt"/>
                <a:ea typeface="+mj-ea"/>
                <a:cs typeface="+mj-cs"/>
              </a:rPr>
              <a:t>Brainstorm(s)</a:t>
            </a:r>
          </a:p>
        </p:txBody>
      </p:sp>
      <p:sp>
        <p:nvSpPr>
          <p:cNvPr id="5" name="Tekstfelt 4">
            <a:extLst>
              <a:ext uri="{FF2B5EF4-FFF2-40B4-BE49-F238E27FC236}">
                <a16:creationId xmlns:a16="http://schemas.microsoft.com/office/drawing/2014/main" id="{A832252B-17B1-4090-88EF-FA1C20BC040D}"/>
              </a:ext>
            </a:extLst>
          </p:cNvPr>
          <p:cNvSpPr txBox="1"/>
          <p:nvPr/>
        </p:nvSpPr>
        <p:spPr>
          <a:xfrm>
            <a:off x="190501" y="2596242"/>
            <a:ext cx="4457700" cy="3652157"/>
          </a:xfrm>
          <a:prstGeom prst="rect">
            <a:avLst/>
          </a:prstGeom>
        </p:spPr>
        <p:txBody>
          <a:bodyPr vert="horz" lIns="91440" tIns="45720" rIns="91440" bIns="45720" rtlCol="0">
            <a:normAutofit/>
          </a:bodyPr>
          <a:lstStyle/>
          <a:p>
            <a:pPr defTabSz="914400">
              <a:lnSpc>
                <a:spcPct val="90000"/>
              </a:lnSpc>
              <a:spcAft>
                <a:spcPts val="600"/>
              </a:spcAft>
            </a:pPr>
            <a:r>
              <a:rPr lang="en-US" sz="1600" dirty="0">
                <a:solidFill>
                  <a:schemeClr val="tx2"/>
                </a:solidFill>
              </a:rPr>
              <a:t>Jeg havde ikke så mange idéer til hvad jeg skulle putte på min side, men jeg har gået ud fra de fleste af min punkter. </a:t>
            </a:r>
          </a:p>
          <a:p>
            <a:pPr defTabSz="914400">
              <a:lnSpc>
                <a:spcPct val="90000"/>
              </a:lnSpc>
              <a:spcAft>
                <a:spcPts val="600"/>
              </a:spcAft>
            </a:pPr>
            <a:br>
              <a:rPr lang="en-US" sz="1600" dirty="0">
                <a:solidFill>
                  <a:schemeClr val="tx2"/>
                </a:solidFill>
              </a:rPr>
            </a:br>
            <a:r>
              <a:rPr lang="en-US" sz="1600" dirty="0">
                <a:solidFill>
                  <a:schemeClr val="tx2"/>
                </a:solidFill>
              </a:rPr>
              <a:t>Nogle har jeg </a:t>
            </a:r>
            <a:r>
              <a:rPr lang="da-DK" sz="1600" dirty="0">
                <a:solidFill>
                  <a:schemeClr val="tx2"/>
                </a:solidFill>
              </a:rPr>
              <a:t>taget</a:t>
            </a:r>
            <a:r>
              <a:rPr lang="en-US" sz="1600" dirty="0">
                <a:solidFill>
                  <a:schemeClr val="tx2"/>
                </a:solidFill>
              </a:rPr>
              <a:t> fra, da jeg ikke kunne se hvor jeg skulle placere det i mit magasin.</a:t>
            </a:r>
          </a:p>
        </p:txBody>
      </p:sp>
      <p:pic>
        <p:nvPicPr>
          <p:cNvPr id="4" name="Billede 3" descr="Et billede, der indeholder tekst, diagram, Font/skrifttype, linje/række&#10;&#10;Automatisk genereret beskrivelse">
            <a:extLst>
              <a:ext uri="{FF2B5EF4-FFF2-40B4-BE49-F238E27FC236}">
                <a16:creationId xmlns:a16="http://schemas.microsoft.com/office/drawing/2014/main" id="{FE9D9358-8439-903B-E839-BA6FA06F31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4031" y="1370135"/>
            <a:ext cx="6588369" cy="4117729"/>
          </a:xfrm>
          <a:prstGeom prst="rect">
            <a:avLst/>
          </a:prstGeom>
        </p:spPr>
      </p:pic>
    </p:spTree>
    <p:extLst>
      <p:ext uri="{BB962C8B-B14F-4D97-AF65-F5344CB8AC3E}">
        <p14:creationId xmlns:p14="http://schemas.microsoft.com/office/powerpoint/2010/main" val="3737143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20791-177C-4CCF-88F1-48963E622639}"/>
              </a:ext>
            </a:extLst>
          </p:cNvPr>
          <p:cNvSpPr>
            <a:spLocks noGrp="1"/>
          </p:cNvSpPr>
          <p:nvPr>
            <p:ph type="title"/>
          </p:nvPr>
        </p:nvSpPr>
        <p:spPr/>
        <p:txBody>
          <a:bodyPr/>
          <a:lstStyle/>
          <a:p>
            <a:r>
              <a:rPr lang="da-DK" dirty="0"/>
              <a:t>Design proces: Håndskitser</a:t>
            </a:r>
          </a:p>
        </p:txBody>
      </p:sp>
      <p:sp>
        <p:nvSpPr>
          <p:cNvPr id="3" name="Tekstfelt 2">
            <a:extLst>
              <a:ext uri="{FF2B5EF4-FFF2-40B4-BE49-F238E27FC236}">
                <a16:creationId xmlns:a16="http://schemas.microsoft.com/office/drawing/2014/main" id="{0857688C-C90E-D6BB-5B92-5E3B036E0FA1}"/>
              </a:ext>
            </a:extLst>
          </p:cNvPr>
          <p:cNvSpPr txBox="1"/>
          <p:nvPr/>
        </p:nvSpPr>
        <p:spPr>
          <a:xfrm>
            <a:off x="838200" y="1685926"/>
            <a:ext cx="8818704" cy="1477328"/>
          </a:xfrm>
          <a:prstGeom prst="rect">
            <a:avLst/>
          </a:prstGeom>
          <a:noFill/>
        </p:spPr>
        <p:txBody>
          <a:bodyPr wrap="square" rtlCol="0">
            <a:spAutoFit/>
          </a:bodyPr>
          <a:lstStyle/>
          <a:p>
            <a:r>
              <a:rPr lang="da-DK" dirty="0"/>
              <a:t>Jeg har ingen skitser af håndskrifter, da jeg fandt en perfekt skrifttype fra dag 1.</a:t>
            </a:r>
          </a:p>
          <a:p>
            <a:endParaRPr lang="da-DK" sz="1800" dirty="0"/>
          </a:p>
          <a:p>
            <a:r>
              <a:rPr lang="da-DK" dirty="0"/>
              <a:t>Valgte at bruge ”</a:t>
            </a:r>
            <a:r>
              <a:rPr lang="da-DK" dirty="0" err="1"/>
              <a:t>Bungee</a:t>
            </a:r>
            <a:r>
              <a:rPr lang="da-DK" dirty="0"/>
              <a:t>” skrifttypen, da det passer til mit tema af billederne af de figurer jeg har valgt at tage billeder af.</a:t>
            </a:r>
            <a:endParaRPr lang="da-DK" sz="1800" dirty="0"/>
          </a:p>
          <a:p>
            <a:endParaRPr lang="da-DK" dirty="0">
              <a:solidFill>
                <a:schemeClr val="bg1"/>
              </a:solidFill>
            </a:endParaRPr>
          </a:p>
        </p:txBody>
      </p:sp>
    </p:spTree>
    <p:extLst>
      <p:ext uri="{BB962C8B-B14F-4D97-AF65-F5344CB8AC3E}">
        <p14:creationId xmlns:p14="http://schemas.microsoft.com/office/powerpoint/2010/main" val="4042073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ladsholder til indhold 5">
            <a:extLst>
              <a:ext uri="{FF2B5EF4-FFF2-40B4-BE49-F238E27FC236}">
                <a16:creationId xmlns:a16="http://schemas.microsoft.com/office/drawing/2014/main" id="{1D09C23E-D608-3EAB-441F-459929EC2C5D}"/>
              </a:ext>
            </a:extLst>
          </p:cNvPr>
          <p:cNvPicPr>
            <a:picLocks noGrp="1" noChangeAspect="1"/>
          </p:cNvPicPr>
          <p:nvPr>
            <p:ph sz="half" idx="2"/>
          </p:nvPr>
        </p:nvPicPr>
        <p:blipFill>
          <a:blip r:embed="rId2"/>
          <a:stretch>
            <a:fillRect/>
          </a:stretch>
        </p:blipFill>
        <p:spPr>
          <a:xfrm>
            <a:off x="0" y="4319961"/>
            <a:ext cx="7524750" cy="2538039"/>
          </a:xfrm>
        </p:spPr>
      </p:pic>
      <p:pic>
        <p:nvPicPr>
          <p:cNvPr id="8" name="Billede 7">
            <a:extLst>
              <a:ext uri="{FF2B5EF4-FFF2-40B4-BE49-F238E27FC236}">
                <a16:creationId xmlns:a16="http://schemas.microsoft.com/office/drawing/2014/main" id="{3CC8CA21-680B-9338-9B08-E3B8FA3496D4}"/>
              </a:ext>
            </a:extLst>
          </p:cNvPr>
          <p:cNvPicPr>
            <a:picLocks noChangeAspect="1"/>
          </p:cNvPicPr>
          <p:nvPr/>
        </p:nvPicPr>
        <p:blipFill>
          <a:blip r:embed="rId3"/>
          <a:stretch>
            <a:fillRect/>
          </a:stretch>
        </p:blipFill>
        <p:spPr>
          <a:xfrm>
            <a:off x="8067675" y="0"/>
            <a:ext cx="3200400" cy="6858000"/>
          </a:xfrm>
          <a:prstGeom prst="rect">
            <a:avLst/>
          </a:prstGeom>
        </p:spPr>
      </p:pic>
      <p:pic>
        <p:nvPicPr>
          <p:cNvPr id="10" name="Billede 9">
            <a:extLst>
              <a:ext uri="{FF2B5EF4-FFF2-40B4-BE49-F238E27FC236}">
                <a16:creationId xmlns:a16="http://schemas.microsoft.com/office/drawing/2014/main" id="{B2445437-5C79-70E4-5D65-22E8A3C2B26F}"/>
              </a:ext>
            </a:extLst>
          </p:cNvPr>
          <p:cNvPicPr>
            <a:picLocks noChangeAspect="1"/>
          </p:cNvPicPr>
          <p:nvPr/>
        </p:nvPicPr>
        <p:blipFill>
          <a:blip r:embed="rId4"/>
          <a:stretch>
            <a:fillRect/>
          </a:stretch>
        </p:blipFill>
        <p:spPr>
          <a:xfrm>
            <a:off x="-1" y="0"/>
            <a:ext cx="4810125" cy="4303146"/>
          </a:xfrm>
          <a:prstGeom prst="rect">
            <a:avLst/>
          </a:prstGeom>
        </p:spPr>
      </p:pic>
      <p:sp>
        <p:nvSpPr>
          <p:cNvPr id="12" name="Tekstfelt 11">
            <a:extLst>
              <a:ext uri="{FF2B5EF4-FFF2-40B4-BE49-F238E27FC236}">
                <a16:creationId xmlns:a16="http://schemas.microsoft.com/office/drawing/2014/main" id="{42C8FE1F-CEB4-53A3-A92C-7D19731AB1B3}"/>
              </a:ext>
            </a:extLst>
          </p:cNvPr>
          <p:cNvSpPr txBox="1"/>
          <p:nvPr/>
        </p:nvSpPr>
        <p:spPr>
          <a:xfrm>
            <a:off x="5353049" y="539233"/>
            <a:ext cx="2171701" cy="1077218"/>
          </a:xfrm>
          <a:prstGeom prst="rect">
            <a:avLst/>
          </a:prstGeom>
          <a:noFill/>
        </p:spPr>
        <p:txBody>
          <a:bodyPr wrap="square">
            <a:spAutoFit/>
          </a:bodyPr>
          <a:lstStyle/>
          <a:p>
            <a:r>
              <a:rPr lang="da-DK" sz="3200" dirty="0"/>
              <a:t>Forsøg af farver etc..</a:t>
            </a:r>
          </a:p>
        </p:txBody>
      </p:sp>
    </p:spTree>
    <p:extLst>
      <p:ext uri="{BB962C8B-B14F-4D97-AF65-F5344CB8AC3E}">
        <p14:creationId xmlns:p14="http://schemas.microsoft.com/office/powerpoint/2010/main" val="849203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20791-177C-4CCF-88F1-48963E622639}"/>
              </a:ext>
            </a:extLst>
          </p:cNvPr>
          <p:cNvSpPr>
            <a:spLocks noGrp="1"/>
          </p:cNvSpPr>
          <p:nvPr>
            <p:ph type="title"/>
          </p:nvPr>
        </p:nvSpPr>
        <p:spPr/>
        <p:txBody>
          <a:bodyPr/>
          <a:lstStyle/>
          <a:p>
            <a:r>
              <a:rPr lang="da-DK" dirty="0"/>
              <a:t>Design proces: Moodboard</a:t>
            </a:r>
          </a:p>
        </p:txBody>
      </p:sp>
      <p:sp>
        <p:nvSpPr>
          <p:cNvPr id="5" name="Tekstfelt 4">
            <a:extLst>
              <a:ext uri="{FF2B5EF4-FFF2-40B4-BE49-F238E27FC236}">
                <a16:creationId xmlns:a16="http://schemas.microsoft.com/office/drawing/2014/main" id="{A832252B-17B1-4090-88EF-FA1C20BC040D}"/>
              </a:ext>
            </a:extLst>
          </p:cNvPr>
          <p:cNvSpPr txBox="1"/>
          <p:nvPr/>
        </p:nvSpPr>
        <p:spPr>
          <a:xfrm>
            <a:off x="838200" y="1866900"/>
            <a:ext cx="5191125" cy="3693319"/>
          </a:xfrm>
          <a:prstGeom prst="rect">
            <a:avLst/>
          </a:prstGeom>
          <a:noFill/>
        </p:spPr>
        <p:txBody>
          <a:bodyPr wrap="square" rtlCol="0">
            <a:spAutoFit/>
          </a:bodyPr>
          <a:lstStyle/>
          <a:p>
            <a:r>
              <a:rPr lang="da-DK" sz="1800" dirty="0"/>
              <a:t>Kortfattet beskrivelse af den stemning</a:t>
            </a:r>
            <a:r>
              <a:rPr lang="da-DK" b="0" i="0" dirty="0">
                <a:effectLst/>
                <a:latin typeface="Charter"/>
              </a:rPr>
              <a:t>, du har valgt at arbejde med:</a:t>
            </a:r>
          </a:p>
          <a:p>
            <a:endParaRPr lang="da-DK" dirty="0">
              <a:latin typeface="Charter"/>
            </a:endParaRPr>
          </a:p>
          <a:p>
            <a:pPr marL="342900" indent="-342900">
              <a:buFont typeface="+mj-lt"/>
              <a:buAutoNum type="arabicPeriod"/>
            </a:pPr>
            <a:r>
              <a:rPr lang="da-DK" dirty="0"/>
              <a:t>Jeg har valgt at gå med de farver jeg har, da den mørke farve (#1D1816) skaber en beroligende effekt.</a:t>
            </a:r>
            <a:br>
              <a:rPr lang="da-DK" dirty="0"/>
            </a:br>
            <a:r>
              <a:rPr lang="da-DK" dirty="0"/>
              <a:t>De to farver (# 814D71 &amp; # 4C5E79), som jeg har taget er fra billederne af de to figurer jeg har på mit </a:t>
            </a:r>
            <a:r>
              <a:rPr lang="da-DK" dirty="0" err="1"/>
              <a:t>moodboard</a:t>
            </a:r>
            <a:r>
              <a:rPr lang="da-DK" dirty="0"/>
              <a:t>. De var rolige og det matchede ret godt sammen. Tænkte ikke så meget og nogen begreber. </a:t>
            </a:r>
          </a:p>
          <a:p>
            <a:pPr marL="342900" indent="-342900">
              <a:buFont typeface="+mj-lt"/>
              <a:buAutoNum type="arabicPeriod"/>
            </a:pPr>
            <a:endParaRPr lang="da-DK" dirty="0"/>
          </a:p>
          <a:p>
            <a:pPr marL="342900" indent="-342900">
              <a:buFont typeface="+mj-lt"/>
              <a:buAutoNum type="arabicPeriod"/>
            </a:pPr>
            <a:endParaRPr lang="da-DK" dirty="0"/>
          </a:p>
        </p:txBody>
      </p:sp>
      <p:pic>
        <p:nvPicPr>
          <p:cNvPr id="4" name="Billede 3">
            <a:extLst>
              <a:ext uri="{FF2B5EF4-FFF2-40B4-BE49-F238E27FC236}">
                <a16:creationId xmlns:a16="http://schemas.microsoft.com/office/drawing/2014/main" id="{99182C1D-EC81-DDE2-427B-6E322F4B8317}"/>
              </a:ext>
            </a:extLst>
          </p:cNvPr>
          <p:cNvPicPr>
            <a:picLocks noChangeAspect="1"/>
          </p:cNvPicPr>
          <p:nvPr/>
        </p:nvPicPr>
        <p:blipFill>
          <a:blip r:embed="rId2"/>
          <a:stretch>
            <a:fillRect/>
          </a:stretch>
        </p:blipFill>
        <p:spPr>
          <a:xfrm>
            <a:off x="6231038" y="2689443"/>
            <a:ext cx="5960962" cy="4086795"/>
          </a:xfrm>
          <a:prstGeom prst="rect">
            <a:avLst/>
          </a:prstGeom>
        </p:spPr>
      </p:pic>
    </p:spTree>
    <p:extLst>
      <p:ext uri="{BB962C8B-B14F-4D97-AF65-F5344CB8AC3E}">
        <p14:creationId xmlns:p14="http://schemas.microsoft.com/office/powerpoint/2010/main" val="813793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7B246514-0800-437C-B4F9-CDFEBDC6D7B1}"/>
              </a:ext>
            </a:extLst>
          </p:cNvPr>
          <p:cNvSpPr/>
          <p:nvPr/>
        </p:nvSpPr>
        <p:spPr>
          <a:xfrm>
            <a:off x="1030147" y="1690688"/>
            <a:ext cx="10515600" cy="4605940"/>
          </a:xfrm>
          <a:prstGeom prst="rect">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el 1">
            <a:extLst>
              <a:ext uri="{FF2B5EF4-FFF2-40B4-BE49-F238E27FC236}">
                <a16:creationId xmlns:a16="http://schemas.microsoft.com/office/drawing/2014/main" id="{39020791-177C-4CCF-88F1-48963E622639}"/>
              </a:ext>
            </a:extLst>
          </p:cNvPr>
          <p:cNvSpPr>
            <a:spLocks noGrp="1"/>
          </p:cNvSpPr>
          <p:nvPr>
            <p:ph type="title"/>
          </p:nvPr>
        </p:nvSpPr>
        <p:spPr/>
        <p:txBody>
          <a:bodyPr/>
          <a:lstStyle/>
          <a:p>
            <a:r>
              <a:rPr lang="da-DK" dirty="0"/>
              <a:t>Design proces: Detaljerede skitser</a:t>
            </a:r>
          </a:p>
        </p:txBody>
      </p:sp>
      <p:pic>
        <p:nvPicPr>
          <p:cNvPr id="8" name="Billede 7" descr="Et billede, der indeholder tekst, skitse, papir, Papirprodukt&#10;&#10;Automatisk genereret beskrivelse">
            <a:extLst>
              <a:ext uri="{FF2B5EF4-FFF2-40B4-BE49-F238E27FC236}">
                <a16:creationId xmlns:a16="http://schemas.microsoft.com/office/drawing/2014/main" id="{FDBBC798-E0F8-D231-2ED4-587EE316D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V="1">
            <a:off x="4244631" y="2571792"/>
            <a:ext cx="3702737" cy="2777053"/>
          </a:xfrm>
          <a:prstGeom prst="rect">
            <a:avLst/>
          </a:prstGeom>
        </p:spPr>
      </p:pic>
      <p:pic>
        <p:nvPicPr>
          <p:cNvPr id="11" name="Billede 10" descr="Et billede, der indeholder tekst, skitse, papir, Papirprodukt&#10;&#10;Automatisk genereret beskrivelse">
            <a:extLst>
              <a:ext uri="{FF2B5EF4-FFF2-40B4-BE49-F238E27FC236}">
                <a16:creationId xmlns:a16="http://schemas.microsoft.com/office/drawing/2014/main" id="{3CB74EED-6352-76D7-5D9C-2D37F02719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V="1">
            <a:off x="979326" y="2571793"/>
            <a:ext cx="3702737" cy="2777053"/>
          </a:xfrm>
          <a:prstGeom prst="rect">
            <a:avLst/>
          </a:prstGeom>
        </p:spPr>
      </p:pic>
      <p:pic>
        <p:nvPicPr>
          <p:cNvPr id="12" name="Billede 11" descr="Et billede, der indeholder tekst, papir, Papirprodukt, skitse&#10;&#10;Automatisk genereret beskrivelse">
            <a:extLst>
              <a:ext uri="{FF2B5EF4-FFF2-40B4-BE49-F238E27FC236}">
                <a16:creationId xmlns:a16="http://schemas.microsoft.com/office/drawing/2014/main" id="{56F2A9AD-A5E2-CCB7-FC01-305506FB65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V="1">
            <a:off x="7921959" y="2571795"/>
            <a:ext cx="3702736" cy="2777052"/>
          </a:xfrm>
          <a:prstGeom prst="rect">
            <a:avLst/>
          </a:prstGeom>
        </p:spPr>
      </p:pic>
    </p:spTree>
    <p:extLst>
      <p:ext uri="{BB962C8B-B14F-4D97-AF65-F5344CB8AC3E}">
        <p14:creationId xmlns:p14="http://schemas.microsoft.com/office/powerpoint/2010/main" val="894354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Billede 7">
            <a:extLst>
              <a:ext uri="{FF2B5EF4-FFF2-40B4-BE49-F238E27FC236}">
                <a16:creationId xmlns:a16="http://schemas.microsoft.com/office/drawing/2014/main" id="{5FF9CAD3-3BC3-FC43-B4D4-984875410144}"/>
              </a:ext>
            </a:extLst>
          </p:cNvPr>
          <p:cNvPicPr>
            <a:picLocks noChangeAspect="1"/>
          </p:cNvPicPr>
          <p:nvPr/>
        </p:nvPicPr>
        <p:blipFill>
          <a:blip r:embed="rId2"/>
          <a:stretch>
            <a:fillRect/>
          </a:stretch>
        </p:blipFill>
        <p:spPr>
          <a:xfrm>
            <a:off x="5088731" y="2281238"/>
            <a:ext cx="3916363" cy="3454400"/>
          </a:xfrm>
          <a:prstGeom prst="rect">
            <a:avLst/>
          </a:prstGeom>
        </p:spPr>
      </p:pic>
      <p:pic>
        <p:nvPicPr>
          <p:cNvPr id="10" name="Billede 9">
            <a:extLst>
              <a:ext uri="{FF2B5EF4-FFF2-40B4-BE49-F238E27FC236}">
                <a16:creationId xmlns:a16="http://schemas.microsoft.com/office/drawing/2014/main" id="{AC8A0162-1BF4-6F06-6F80-3C547576BE0B}"/>
              </a:ext>
            </a:extLst>
          </p:cNvPr>
          <p:cNvPicPr>
            <a:picLocks noChangeAspect="1"/>
          </p:cNvPicPr>
          <p:nvPr/>
        </p:nvPicPr>
        <p:blipFill>
          <a:blip r:embed="rId3"/>
          <a:stretch>
            <a:fillRect/>
          </a:stretch>
        </p:blipFill>
        <p:spPr>
          <a:xfrm>
            <a:off x="969962" y="2281238"/>
            <a:ext cx="3957638" cy="3454400"/>
          </a:xfrm>
          <a:prstGeom prst="rect">
            <a:avLst/>
          </a:prstGeom>
        </p:spPr>
      </p:pic>
      <p:pic>
        <p:nvPicPr>
          <p:cNvPr id="4" name="Billede 3">
            <a:extLst>
              <a:ext uri="{FF2B5EF4-FFF2-40B4-BE49-F238E27FC236}">
                <a16:creationId xmlns:a16="http://schemas.microsoft.com/office/drawing/2014/main" id="{7A4B8BF7-CB06-4613-B4A7-78F6C287E929}"/>
              </a:ext>
            </a:extLst>
          </p:cNvPr>
          <p:cNvPicPr>
            <a:picLocks noChangeAspect="1"/>
          </p:cNvPicPr>
          <p:nvPr/>
        </p:nvPicPr>
        <p:blipFill>
          <a:blip r:embed="rId4"/>
          <a:stretch>
            <a:fillRect/>
          </a:stretch>
        </p:blipFill>
        <p:spPr>
          <a:xfrm>
            <a:off x="9166225" y="2281238"/>
            <a:ext cx="1865313" cy="3454400"/>
          </a:xfrm>
          <a:prstGeom prst="rect">
            <a:avLst/>
          </a:prstGeom>
        </p:spPr>
      </p:pic>
      <p:sp>
        <p:nvSpPr>
          <p:cNvPr id="2" name="Titel 1">
            <a:extLst>
              <a:ext uri="{FF2B5EF4-FFF2-40B4-BE49-F238E27FC236}">
                <a16:creationId xmlns:a16="http://schemas.microsoft.com/office/drawing/2014/main" id="{39020791-177C-4CCF-88F1-48963E62263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Mockup(s)</a:t>
            </a:r>
          </a:p>
        </p:txBody>
      </p:sp>
    </p:spTree>
    <p:extLst>
      <p:ext uri="{BB962C8B-B14F-4D97-AF65-F5344CB8AC3E}">
        <p14:creationId xmlns:p14="http://schemas.microsoft.com/office/powerpoint/2010/main" val="168643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89C58-BA0A-41F0-B859-206D97C5D566}"/>
              </a:ext>
            </a:extLst>
          </p:cNvPr>
          <p:cNvSpPr>
            <a:spLocks noGrp="1"/>
          </p:cNvSpPr>
          <p:nvPr>
            <p:ph type="title"/>
          </p:nvPr>
        </p:nvSpPr>
        <p:spPr/>
        <p:txBody>
          <a:bodyPr/>
          <a:lstStyle/>
          <a:p>
            <a:r>
              <a:rPr lang="da-DK" dirty="0"/>
              <a:t>Dine overvejelser omkring design og designproces</a:t>
            </a:r>
          </a:p>
        </p:txBody>
      </p:sp>
      <p:sp>
        <p:nvSpPr>
          <p:cNvPr id="3" name="Pladsholder til indhold 2">
            <a:extLst>
              <a:ext uri="{FF2B5EF4-FFF2-40B4-BE49-F238E27FC236}">
                <a16:creationId xmlns:a16="http://schemas.microsoft.com/office/drawing/2014/main" id="{3AADF7FD-A33A-4235-B2B0-F9DF7EEB0CAF}"/>
              </a:ext>
            </a:extLst>
          </p:cNvPr>
          <p:cNvSpPr>
            <a:spLocks noGrp="1"/>
          </p:cNvSpPr>
          <p:nvPr>
            <p:ph sz="half" idx="1"/>
          </p:nvPr>
        </p:nvSpPr>
        <p:spPr>
          <a:xfrm>
            <a:off x="838200" y="1918222"/>
            <a:ext cx="4798671" cy="4939778"/>
          </a:xfrm>
        </p:spPr>
        <p:txBody>
          <a:bodyPr>
            <a:normAutofit/>
          </a:bodyPr>
          <a:lstStyle/>
          <a:p>
            <a:pPr marL="0" indent="0">
              <a:buNone/>
            </a:pPr>
            <a:r>
              <a:rPr lang="da-DK" sz="1600" dirty="0"/>
              <a:t>Beskriv de forskellige overvejelser du har haft omkring dit design og begrund de valg du har truffet gennem design processen:</a:t>
            </a:r>
          </a:p>
          <a:p>
            <a:pPr marL="0" indent="0">
              <a:buNone/>
            </a:pPr>
            <a:endParaRPr lang="da-DK" sz="1600" dirty="0"/>
          </a:p>
          <a:p>
            <a:r>
              <a:rPr lang="da-DK" sz="1600" dirty="0"/>
              <a:t>Refleksioner omkring din designproces – </a:t>
            </a:r>
            <a:endParaRPr lang="cs-CZ" sz="1600" dirty="0"/>
          </a:p>
          <a:p>
            <a:pPr lvl="1"/>
            <a:r>
              <a:rPr lang="da-DK" sz="1200" dirty="0"/>
              <a:t>Har haft mange overvejelser omkring, hvordan siderne skal stilles op og omkring hvilke farve og så videre. Jeg har valgt at smide mange idéer fra, da mine teste viste sig, at de ikke var nødvendige.</a:t>
            </a:r>
            <a:endParaRPr lang="cs-CZ" sz="1600" dirty="0"/>
          </a:p>
          <a:p>
            <a:r>
              <a:rPr lang="da-DK" sz="1600" dirty="0"/>
              <a:t>Hvad har du gjort for at skabe et sammenhængende design-univers? </a:t>
            </a:r>
          </a:p>
          <a:p>
            <a:pPr lvl="1"/>
            <a:r>
              <a:rPr lang="da-DK" sz="1200" dirty="0"/>
              <a:t>Efter jeg vidst min typografi og billeder, fandt jeg hurtigt ud af hvordan jeg skulle designe mine sider.</a:t>
            </a:r>
          </a:p>
          <a:p>
            <a:endParaRPr lang="da-DK" dirty="0"/>
          </a:p>
        </p:txBody>
      </p:sp>
      <p:sp>
        <p:nvSpPr>
          <p:cNvPr id="5" name="Pladsholder til indhold 2">
            <a:extLst>
              <a:ext uri="{FF2B5EF4-FFF2-40B4-BE49-F238E27FC236}">
                <a16:creationId xmlns:a16="http://schemas.microsoft.com/office/drawing/2014/main" id="{52634485-493C-46EA-93E9-5C88F38AA902}"/>
              </a:ext>
            </a:extLst>
          </p:cNvPr>
          <p:cNvSpPr txBox="1">
            <a:spLocks/>
          </p:cNvSpPr>
          <p:nvPr/>
        </p:nvSpPr>
        <p:spPr>
          <a:xfrm>
            <a:off x="6423950" y="1918222"/>
            <a:ext cx="50610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a-DK" sz="1600" dirty="0"/>
              <a:t>Hvordan forholder designet sig til dit tema for magasinet (hvordan er temaet fortolket til en visuel stil)?</a:t>
            </a:r>
          </a:p>
          <a:p>
            <a:pPr lvl="1"/>
            <a:r>
              <a:rPr lang="da-DK" sz="1200" dirty="0"/>
              <a:t>Temaet af fitness udstråler billederne af styrke. Buddy udstråler billederne, hvor der er flere på billederne. At der er plads til alle og man står ikke alene inde på den her side.</a:t>
            </a:r>
          </a:p>
          <a:p>
            <a:r>
              <a:rPr lang="da-DK" sz="1600" dirty="0"/>
              <a:t>Hvilke overvejelser har du haft i forhold til valg af typografi og læselighed?</a:t>
            </a:r>
          </a:p>
          <a:p>
            <a:pPr lvl="1"/>
            <a:r>
              <a:rPr lang="da-DK" sz="1200" dirty="0"/>
              <a:t>At det skal være let at læse, at det ikke er for småt eller for stort. At der ikke står for meget, og hvis der gør, at det er stillet op med meget </a:t>
            </a:r>
            <a:r>
              <a:rPr lang="da-DK" sz="1200" dirty="0" err="1"/>
              <a:t>space</a:t>
            </a:r>
            <a:r>
              <a:rPr lang="da-DK" sz="1200" dirty="0"/>
              <a:t> mellem det.</a:t>
            </a:r>
          </a:p>
          <a:p>
            <a:endParaRPr lang="da-DK" sz="1600" dirty="0"/>
          </a:p>
        </p:txBody>
      </p:sp>
    </p:spTree>
    <p:extLst>
      <p:ext uri="{BB962C8B-B14F-4D97-AF65-F5344CB8AC3E}">
        <p14:creationId xmlns:p14="http://schemas.microsoft.com/office/powerpoint/2010/main" val="2913595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CA3AD2-DEF3-E31D-0E73-67E18658E515}"/>
              </a:ext>
            </a:extLst>
          </p:cNvPr>
          <p:cNvSpPr>
            <a:spLocks noGrp="1"/>
          </p:cNvSpPr>
          <p:nvPr>
            <p:ph type="ctrTitle"/>
          </p:nvPr>
        </p:nvSpPr>
        <p:spPr>
          <a:xfrm>
            <a:off x="1524000" y="1122363"/>
            <a:ext cx="9144000" cy="887412"/>
          </a:xfrm>
        </p:spPr>
        <p:txBody>
          <a:bodyPr>
            <a:normAutofit fontScale="90000"/>
          </a:bodyPr>
          <a:lstStyle/>
          <a:p>
            <a:r>
              <a:rPr lang="da-DK" dirty="0">
                <a:solidFill>
                  <a:schemeClr val="bg1"/>
                </a:solidFill>
              </a:rPr>
              <a:t>Argumentation for dit produkt</a:t>
            </a:r>
          </a:p>
        </p:txBody>
      </p:sp>
      <p:sp>
        <p:nvSpPr>
          <p:cNvPr id="3" name="Undertitel 2">
            <a:extLst>
              <a:ext uri="{FF2B5EF4-FFF2-40B4-BE49-F238E27FC236}">
                <a16:creationId xmlns:a16="http://schemas.microsoft.com/office/drawing/2014/main" id="{A8C423F9-0641-11B2-58DE-068E93922052}"/>
              </a:ext>
            </a:extLst>
          </p:cNvPr>
          <p:cNvSpPr>
            <a:spLocks noGrp="1"/>
          </p:cNvSpPr>
          <p:nvPr>
            <p:ph type="subTitle" idx="1"/>
          </p:nvPr>
        </p:nvSpPr>
        <p:spPr>
          <a:xfrm>
            <a:off x="1290320" y="2809558"/>
            <a:ext cx="9848850" cy="1655762"/>
          </a:xfrm>
        </p:spPr>
        <p:txBody>
          <a:bodyPr/>
          <a:lstStyle/>
          <a:p>
            <a:r>
              <a:rPr lang="da-DK" dirty="0">
                <a:solidFill>
                  <a:schemeClr val="bg1"/>
                </a:solidFill>
              </a:rPr>
              <a:t>Indsæt selv et par ekstra slides i det følgende (font 12), hvor du mangler skriveplads.</a:t>
            </a:r>
          </a:p>
          <a:p>
            <a:endParaRPr lang="da-DK" dirty="0">
              <a:solidFill>
                <a:schemeClr val="bg1"/>
              </a:solidFill>
            </a:endParaRPr>
          </a:p>
        </p:txBody>
      </p:sp>
    </p:spTree>
    <p:extLst>
      <p:ext uri="{BB962C8B-B14F-4D97-AF65-F5344CB8AC3E}">
        <p14:creationId xmlns:p14="http://schemas.microsoft.com/office/powerpoint/2010/main" val="1625682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CE3AD0B-5873-4E5F-8B82-338081EB38A3}"/>
              </a:ext>
            </a:extLst>
          </p:cNvPr>
          <p:cNvSpPr>
            <a:spLocks noGrp="1"/>
          </p:cNvSpPr>
          <p:nvPr>
            <p:ph type="title"/>
          </p:nvPr>
        </p:nvSpPr>
        <p:spPr>
          <a:xfrm>
            <a:off x="599973" y="3463287"/>
            <a:ext cx="11513440" cy="614715"/>
          </a:xfrm>
        </p:spPr>
        <p:txBody>
          <a:bodyPr vert="horz" lIns="91440" tIns="45720" rIns="91440" bIns="45720" rtlCol="0" anchor="b">
            <a:normAutofit/>
          </a:bodyPr>
          <a:lstStyle/>
          <a:p>
            <a:r>
              <a:rPr lang="en-US" sz="3800" dirty="0" err="1"/>
              <a:t>Tidsplan</a:t>
            </a:r>
            <a:endParaRPr lang="en-US" sz="3800" dirty="0"/>
          </a:p>
        </p:txBody>
      </p:sp>
      <p:sp>
        <p:nvSpPr>
          <p:cNvPr id="8" name="Pladsholder til indhold 16">
            <a:extLst>
              <a:ext uri="{FF2B5EF4-FFF2-40B4-BE49-F238E27FC236}">
                <a16:creationId xmlns:a16="http://schemas.microsoft.com/office/drawing/2014/main" id="{18637C07-3614-412B-BD4C-3771298D04B7}"/>
              </a:ext>
            </a:extLst>
          </p:cNvPr>
          <p:cNvSpPr txBox="1">
            <a:spLocks/>
          </p:cNvSpPr>
          <p:nvPr/>
        </p:nvSpPr>
        <p:spPr>
          <a:xfrm>
            <a:off x="599973" y="4078002"/>
            <a:ext cx="11513440" cy="3610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800" dirty="0"/>
              <a:t>Det gode ved min plan:</a:t>
            </a:r>
          </a:p>
          <a:p>
            <a:pPr marL="0"/>
            <a:r>
              <a:rPr lang="da-DK" sz="800" dirty="0"/>
              <a:t>Få gjort mest på hurtigst tid.</a:t>
            </a:r>
          </a:p>
          <a:p>
            <a:pPr marL="0"/>
            <a:r>
              <a:rPr lang="da-DK" sz="800" dirty="0"/>
              <a:t>Ikke for kompliceret.</a:t>
            </a:r>
          </a:p>
          <a:p>
            <a:pPr marL="0"/>
            <a:r>
              <a:rPr lang="da-DK" sz="800" dirty="0"/>
              <a:t>Godt overblik over indhold.</a:t>
            </a:r>
          </a:p>
          <a:p>
            <a:pPr marL="0"/>
            <a:endParaRPr lang="da-DK" sz="800" dirty="0"/>
          </a:p>
          <a:p>
            <a:pPr marL="0"/>
            <a:r>
              <a:rPr lang="da-DK" sz="800" dirty="0"/>
              <a:t>Det som ikke holdt ved min plan:</a:t>
            </a:r>
          </a:p>
          <a:p>
            <a:pPr marL="0"/>
            <a:r>
              <a:rPr lang="da-DK" sz="800" dirty="0"/>
              <a:t>Fik ikke testet min programmering, noget mere end jeg gjorde.</a:t>
            </a:r>
          </a:p>
          <a:p>
            <a:pPr marL="0"/>
            <a:r>
              <a:rPr lang="da-DK" sz="800" dirty="0"/>
              <a:t>Måske ikke satse så meget på at tingene går så nemt videre.</a:t>
            </a:r>
          </a:p>
          <a:p>
            <a:pPr marL="0"/>
            <a:r>
              <a:rPr lang="da-DK" sz="800" dirty="0"/>
              <a:t>Jeg har lært til næste gang at jeg skal placere tingene lidt mere ud på dagene. Men stadig få gjort mest muligt hurtigt. Da jeg ikke gider sidde md det hele til sidst.</a:t>
            </a:r>
          </a:p>
          <a:p>
            <a:pPr marL="0"/>
            <a:r>
              <a:rPr lang="da-DK" sz="800" dirty="0"/>
              <a:t>Programmering var lidt kompliceret denne gang. Men jeg lærte hen ad vejen, så det blev nemmere at gøre. Dog vil der altid være noget der driller.</a:t>
            </a:r>
          </a:p>
        </p:txBody>
      </p:sp>
      <p:pic>
        <p:nvPicPr>
          <p:cNvPr id="6" name="Billede 5">
            <a:extLst>
              <a:ext uri="{FF2B5EF4-FFF2-40B4-BE49-F238E27FC236}">
                <a16:creationId xmlns:a16="http://schemas.microsoft.com/office/drawing/2014/main" id="{6227E69A-1FE0-4AA8-B55E-427043F5B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463" y="2544618"/>
            <a:ext cx="8645075" cy="884382"/>
          </a:xfrm>
          <a:prstGeom prst="rect">
            <a:avLst/>
          </a:prstGeom>
        </p:spPr>
      </p:pic>
      <p:pic>
        <p:nvPicPr>
          <p:cNvPr id="3" name="Billede 2" descr="Et billede, der indeholder skærmbillede, Multimediesoftware, Software til videospil, Grafiksoftware&#10;&#10;Automatisk genereret beskrivelse">
            <a:extLst>
              <a:ext uri="{FF2B5EF4-FFF2-40B4-BE49-F238E27FC236}">
                <a16:creationId xmlns:a16="http://schemas.microsoft.com/office/drawing/2014/main" id="{ABD0415E-C04D-F33C-AB56-0EDA5832F5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462" y="275285"/>
            <a:ext cx="8645075" cy="2269332"/>
          </a:xfrm>
          <a:prstGeom prst="rect">
            <a:avLst/>
          </a:prstGeom>
        </p:spPr>
      </p:pic>
    </p:spTree>
    <p:extLst>
      <p:ext uri="{BB962C8B-B14F-4D97-AF65-F5344CB8AC3E}">
        <p14:creationId xmlns:p14="http://schemas.microsoft.com/office/powerpoint/2010/main" val="3039320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indhold 16">
            <a:extLst>
              <a:ext uri="{FF2B5EF4-FFF2-40B4-BE49-F238E27FC236}">
                <a16:creationId xmlns:a16="http://schemas.microsoft.com/office/drawing/2014/main" id="{83A32A46-30A1-40E3-904E-EFCAF35A42BF}"/>
              </a:ext>
            </a:extLst>
          </p:cNvPr>
          <p:cNvSpPr txBox="1">
            <a:spLocks/>
          </p:cNvSpPr>
          <p:nvPr/>
        </p:nvSpPr>
        <p:spPr>
          <a:xfrm>
            <a:off x="216733" y="685799"/>
            <a:ext cx="8231418" cy="60864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a-DK" sz="1600" dirty="0"/>
              <a:t>Jeg gennemførte interviews med 6 antal personer.</a:t>
            </a:r>
          </a:p>
          <a:p>
            <a:pPr marL="0" indent="0">
              <a:buFont typeface="Arial" panose="020B0604020202020204" pitchFamily="34" charset="0"/>
              <a:buNone/>
            </a:pPr>
            <a:r>
              <a:rPr lang="da-DK" sz="1600" dirty="0"/>
              <a:t>Men fik ikke noteret alle, men jeg skrev de fleste ned, som jeg kunne huske.</a:t>
            </a:r>
          </a:p>
          <a:p>
            <a:pPr marL="0" indent="0">
              <a:buFont typeface="Arial" panose="020B0604020202020204" pitchFamily="34" charset="0"/>
              <a:buNone/>
            </a:pPr>
            <a:endParaRPr lang="da-DK" sz="1600" dirty="0"/>
          </a:p>
          <a:p>
            <a:pPr marL="0" indent="0">
              <a:buNone/>
            </a:pPr>
            <a:r>
              <a:rPr lang="da-DK" sz="1400" dirty="0">
                <a:solidFill>
                  <a:schemeClr val="bg2">
                    <a:lumMod val="40000"/>
                    <a:lumOff val="60000"/>
                  </a:schemeClr>
                </a:solidFill>
                <a:effectLst/>
                <a:latin typeface="Lato" panose="020F0502020204030203" pitchFamily="34" charset="0"/>
                <a:ea typeface="Times New Roman" panose="02020603050405020304" pitchFamily="18" charset="0"/>
                <a:cs typeface="Times New Roman" panose="02020603050405020304" pitchFamily="18" charset="0"/>
              </a:rPr>
              <a:t>Skriv de 10 bedste ”indsigter” som jeg fandt via mine interviews:</a:t>
            </a:r>
            <a:endParaRPr lang="da-DK" sz="1400" dirty="0">
              <a:solidFill>
                <a:schemeClr val="bg2">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da-DK" sz="1600" dirty="0"/>
          </a:p>
        </p:txBody>
      </p:sp>
      <p:sp>
        <p:nvSpPr>
          <p:cNvPr id="5" name="Titel 4">
            <a:extLst>
              <a:ext uri="{FF2B5EF4-FFF2-40B4-BE49-F238E27FC236}">
                <a16:creationId xmlns:a16="http://schemas.microsoft.com/office/drawing/2014/main" id="{6C6A8587-7AC7-4ABD-962C-42BDAB783770}"/>
              </a:ext>
            </a:extLst>
          </p:cNvPr>
          <p:cNvSpPr>
            <a:spLocks noGrp="1"/>
          </p:cNvSpPr>
          <p:nvPr>
            <p:ph type="title"/>
          </p:nvPr>
        </p:nvSpPr>
        <p:spPr>
          <a:xfrm>
            <a:off x="325361" y="0"/>
            <a:ext cx="2922664" cy="805418"/>
          </a:xfrm>
        </p:spPr>
        <p:txBody>
          <a:bodyPr>
            <a:normAutofit/>
          </a:bodyPr>
          <a:lstStyle/>
          <a:p>
            <a:r>
              <a:rPr lang="da-DK" dirty="0"/>
              <a:t>Research</a:t>
            </a:r>
          </a:p>
        </p:txBody>
      </p:sp>
      <p:pic>
        <p:nvPicPr>
          <p:cNvPr id="13" name="Billede 12">
            <a:extLst>
              <a:ext uri="{FF2B5EF4-FFF2-40B4-BE49-F238E27FC236}">
                <a16:creationId xmlns:a16="http://schemas.microsoft.com/office/drawing/2014/main" id="{51B4A1D0-D366-7A50-721D-8749D2D1DC25}"/>
              </a:ext>
            </a:extLst>
          </p:cNvPr>
          <p:cNvPicPr>
            <a:picLocks noChangeAspect="1"/>
          </p:cNvPicPr>
          <p:nvPr/>
        </p:nvPicPr>
        <p:blipFill rotWithShape="1">
          <a:blip r:embed="rId2"/>
          <a:srcRect b="33160"/>
          <a:stretch/>
        </p:blipFill>
        <p:spPr>
          <a:xfrm>
            <a:off x="8448152" y="0"/>
            <a:ext cx="3743848" cy="3909596"/>
          </a:xfrm>
          <a:prstGeom prst="rect">
            <a:avLst/>
          </a:prstGeom>
        </p:spPr>
      </p:pic>
      <p:pic>
        <p:nvPicPr>
          <p:cNvPr id="15" name="Billede 14">
            <a:extLst>
              <a:ext uri="{FF2B5EF4-FFF2-40B4-BE49-F238E27FC236}">
                <a16:creationId xmlns:a16="http://schemas.microsoft.com/office/drawing/2014/main" id="{F907F9B5-7AD8-69BE-FFCD-20822ED6270F}"/>
              </a:ext>
            </a:extLst>
          </p:cNvPr>
          <p:cNvPicPr>
            <a:picLocks noChangeAspect="1"/>
          </p:cNvPicPr>
          <p:nvPr/>
        </p:nvPicPr>
        <p:blipFill>
          <a:blip r:embed="rId3"/>
          <a:stretch>
            <a:fillRect/>
          </a:stretch>
        </p:blipFill>
        <p:spPr>
          <a:xfrm>
            <a:off x="8448153" y="3710551"/>
            <a:ext cx="3743847" cy="3147450"/>
          </a:xfrm>
          <a:prstGeom prst="rect">
            <a:avLst/>
          </a:prstGeom>
        </p:spPr>
      </p:pic>
      <p:sp>
        <p:nvSpPr>
          <p:cNvPr id="16" name="Tekstfelt 15">
            <a:extLst>
              <a:ext uri="{FF2B5EF4-FFF2-40B4-BE49-F238E27FC236}">
                <a16:creationId xmlns:a16="http://schemas.microsoft.com/office/drawing/2014/main" id="{7134E607-516B-DF95-4DEB-4D2FC8A4A01D}"/>
              </a:ext>
            </a:extLst>
          </p:cNvPr>
          <p:cNvSpPr txBox="1"/>
          <p:nvPr/>
        </p:nvSpPr>
        <p:spPr>
          <a:xfrm>
            <a:off x="216731" y="2723894"/>
            <a:ext cx="8079543" cy="3696525"/>
          </a:xfrm>
          <a:prstGeom prst="rect">
            <a:avLst/>
          </a:prstGeom>
          <a:noFill/>
        </p:spPr>
        <p:txBody>
          <a:bodyPr wrap="square" rtlCol="0">
            <a:spAutoFit/>
          </a:bodyPr>
          <a:lstStyle/>
          <a:p>
            <a:pPr marL="342900" indent="-342900">
              <a:lnSpc>
                <a:spcPct val="150000"/>
              </a:lnSpc>
              <a:buFont typeface="+mj-lt"/>
              <a:buAutoNum type="arabicPeriod"/>
            </a:pPr>
            <a:r>
              <a:rPr lang="da-DK" sz="1400" dirty="0"/>
              <a:t>Det skal være sjovt.</a:t>
            </a:r>
          </a:p>
          <a:p>
            <a:pPr marL="342900" indent="-342900">
              <a:lnSpc>
                <a:spcPct val="150000"/>
              </a:lnSpc>
              <a:buFont typeface="+mj-lt"/>
              <a:buAutoNum type="arabicPeriod"/>
            </a:pPr>
            <a:r>
              <a:rPr lang="da-DK" sz="1400" dirty="0"/>
              <a:t>Helt klart gratis, eller hvert fald på en eller anden måde meget billigt, da vi er studerende på SU.</a:t>
            </a:r>
          </a:p>
          <a:p>
            <a:pPr marL="342900" indent="-342900">
              <a:lnSpc>
                <a:spcPct val="150000"/>
              </a:lnSpc>
              <a:buFont typeface="+mj-lt"/>
              <a:buAutoNum type="arabicPeriod"/>
            </a:pPr>
            <a:r>
              <a:rPr lang="da-DK" sz="1400" dirty="0"/>
              <a:t>Ville være fedt at finde en person man kan træne med, men jeg træner mest med min ven/veninder.</a:t>
            </a:r>
          </a:p>
          <a:p>
            <a:pPr marL="342900" indent="-342900">
              <a:lnSpc>
                <a:spcPct val="150000"/>
              </a:lnSpc>
              <a:buFont typeface="+mj-lt"/>
              <a:buAutoNum type="arabicPeriod"/>
            </a:pPr>
            <a:r>
              <a:rPr lang="da-DK" sz="1400" dirty="0"/>
              <a:t>Jeg vil gerne have det nemt at finde et fællesskab, hvor jeg ikke behøver at kende nogen allerede.</a:t>
            </a:r>
          </a:p>
          <a:p>
            <a:pPr marL="342900" indent="-342900">
              <a:lnSpc>
                <a:spcPct val="150000"/>
              </a:lnSpc>
              <a:buFont typeface="+mj-lt"/>
              <a:buAutoNum type="arabicPeriod"/>
            </a:pPr>
            <a:r>
              <a:rPr lang="da-DK" sz="1400" dirty="0"/>
              <a:t>Hvad der får mig tilbage på en side, er at der altid er noget nyt og spændene.</a:t>
            </a:r>
          </a:p>
          <a:p>
            <a:pPr marL="342900" indent="-342900">
              <a:lnSpc>
                <a:spcPct val="150000"/>
              </a:lnSpc>
              <a:buFont typeface="+mj-lt"/>
              <a:buAutoNum type="arabicPeriod"/>
            </a:pPr>
            <a:r>
              <a:rPr lang="da-DK" sz="1400" dirty="0"/>
              <a:t>At jeg kan se øvelser, så jeg ved hvad jeg kan gøre af øvelser og hvordan.</a:t>
            </a:r>
          </a:p>
          <a:p>
            <a:pPr marL="342900" indent="-342900">
              <a:lnSpc>
                <a:spcPct val="150000"/>
              </a:lnSpc>
              <a:buFont typeface="+mj-lt"/>
              <a:buAutoNum type="arabicPeriod"/>
            </a:pPr>
            <a:r>
              <a:rPr lang="da-DK" sz="1400" dirty="0"/>
              <a:t>At man kan finde en trænings plan eller lave en nemt. Eller få hjælp af andre.</a:t>
            </a:r>
          </a:p>
          <a:p>
            <a:pPr marL="342900" indent="-342900">
              <a:lnSpc>
                <a:spcPct val="150000"/>
              </a:lnSpc>
              <a:buFont typeface="+mj-lt"/>
              <a:buAutoNum type="arabicPeriod"/>
            </a:pPr>
            <a:r>
              <a:rPr lang="da-DK" sz="1400" dirty="0"/>
              <a:t>Det ville være fedt, hvis der var noget omkring kost og generelt sundhed og mad.</a:t>
            </a:r>
          </a:p>
          <a:p>
            <a:pPr marL="342900" indent="-342900">
              <a:lnSpc>
                <a:spcPct val="150000"/>
              </a:lnSpc>
              <a:buFont typeface="+mj-lt"/>
              <a:buAutoNum type="arabicPeriod"/>
            </a:pPr>
            <a:r>
              <a:rPr lang="da-DK" sz="1400" dirty="0"/>
              <a:t>Jeg elsker udfordringer, så hvis der var nogle udfordringer af øvelser eller planer.</a:t>
            </a:r>
          </a:p>
          <a:p>
            <a:pPr marL="342900" indent="-342900">
              <a:lnSpc>
                <a:spcPct val="150000"/>
              </a:lnSpc>
              <a:buFont typeface="+mj-lt"/>
              <a:buAutoNum type="arabicPeriod"/>
            </a:pPr>
            <a:r>
              <a:rPr lang="da-DK" sz="1400" dirty="0"/>
              <a:t>Ikke for meget tekst, men mange billeder af de forskellige ting.</a:t>
            </a:r>
          </a:p>
          <a:p>
            <a:pPr marL="342900" indent="-342900">
              <a:lnSpc>
                <a:spcPct val="150000"/>
              </a:lnSpc>
              <a:buFont typeface="+mj-lt"/>
              <a:buAutoNum type="arabicPeriod"/>
            </a:pPr>
            <a:endParaRPr lang="da-DK" dirty="0"/>
          </a:p>
        </p:txBody>
      </p:sp>
    </p:spTree>
    <p:extLst>
      <p:ext uri="{BB962C8B-B14F-4D97-AF65-F5344CB8AC3E}">
        <p14:creationId xmlns:p14="http://schemas.microsoft.com/office/powerpoint/2010/main" val="2965037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3" name="Group 12">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1" name="Freeform: Shape 20">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4" name="Group 13">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5" name="Group 14">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9" name="Freeform: Shape 18">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7" name="Freeform: Shape 16">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itel 4">
            <a:extLst>
              <a:ext uri="{FF2B5EF4-FFF2-40B4-BE49-F238E27FC236}">
                <a16:creationId xmlns:a16="http://schemas.microsoft.com/office/drawing/2014/main" id="{6C6A8587-7AC7-4ABD-962C-42BDAB783770}"/>
              </a:ext>
            </a:extLst>
          </p:cNvPr>
          <p:cNvSpPr>
            <a:spLocks noGrp="1"/>
          </p:cNvSpPr>
          <p:nvPr>
            <p:ph type="title"/>
          </p:nvPr>
        </p:nvSpPr>
        <p:spPr>
          <a:xfrm>
            <a:off x="827088" y="1641752"/>
            <a:ext cx="2655887" cy="3213277"/>
          </a:xfrm>
        </p:spPr>
        <p:txBody>
          <a:bodyPr vert="horz" lIns="91440" tIns="45720" rIns="91440" bIns="45720" rtlCol="0" anchor="t">
            <a:normAutofit/>
          </a:bodyPr>
          <a:lstStyle/>
          <a:p>
            <a:r>
              <a:rPr lang="en-US" sz="4000" kern="1200">
                <a:solidFill>
                  <a:schemeClr val="tx1"/>
                </a:solidFill>
                <a:latin typeface="+mj-lt"/>
                <a:ea typeface="+mj-ea"/>
                <a:cs typeface="+mj-cs"/>
              </a:rPr>
              <a:t>Persona</a:t>
            </a:r>
          </a:p>
        </p:txBody>
      </p:sp>
      <p:sp>
        <p:nvSpPr>
          <p:cNvPr id="4" name="Pladsholder til indhold 16">
            <a:extLst>
              <a:ext uri="{FF2B5EF4-FFF2-40B4-BE49-F238E27FC236}">
                <a16:creationId xmlns:a16="http://schemas.microsoft.com/office/drawing/2014/main" id="{83A32A46-30A1-40E3-904E-EFCAF35A42BF}"/>
              </a:ext>
            </a:extLst>
          </p:cNvPr>
          <p:cNvSpPr txBox="1">
            <a:spLocks/>
          </p:cNvSpPr>
          <p:nvPr/>
        </p:nvSpPr>
        <p:spPr>
          <a:xfrm>
            <a:off x="5224463" y="359504"/>
            <a:ext cx="6140449" cy="63079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200" u="sng">
                <a:solidFill>
                  <a:schemeClr val="tx1">
                    <a:alpha val="80000"/>
                  </a:schemeClr>
                </a:solidFill>
                <a:effectLst/>
              </a:rPr>
              <a:t>Begrundelsen for mine valg af menu punkter:</a:t>
            </a:r>
            <a:br>
              <a:rPr lang="da-DK" sz="1200">
                <a:solidFill>
                  <a:schemeClr val="tx1">
                    <a:alpha val="80000"/>
                  </a:schemeClr>
                </a:solidFill>
                <a:effectLst/>
              </a:rPr>
            </a:br>
            <a:br>
              <a:rPr lang="da-DK" sz="1200">
                <a:solidFill>
                  <a:schemeClr val="tx1">
                    <a:alpha val="80000"/>
                  </a:schemeClr>
                </a:solidFill>
                <a:effectLst/>
              </a:rPr>
            </a:br>
            <a:r>
              <a:rPr lang="da-DK" sz="1200">
                <a:solidFill>
                  <a:schemeClr val="tx1">
                    <a:alpha val="80000"/>
                  </a:schemeClr>
                </a:solidFill>
                <a:effectLst/>
              </a:rPr>
              <a:t>Jeg har valgt at gå med “Buddy” som mit første punkt man kigger på når man kommer ind på hjemmesiden, da det er hovedformålet med hele min idé. </a:t>
            </a:r>
            <a:r>
              <a:rPr lang="da-DK" sz="1200" dirty="0">
                <a:solidFill>
                  <a:schemeClr val="tx1">
                    <a:alpha val="80000"/>
                  </a:schemeClr>
                </a:solidFill>
                <a:effectLst/>
              </a:rPr>
              <a:t>Idéen bag magasinet, er at man kan finde en ven (Buddy), eller blive en Buddy, hvor man så skal kunne chatte sammen og derefter få lysten til at tag i fitness sammen. </a:t>
            </a:r>
          </a:p>
          <a:p>
            <a:pPr marL="0" indent="0">
              <a:buNone/>
            </a:pPr>
            <a:br>
              <a:rPr lang="da-DK" sz="1200" dirty="0">
                <a:solidFill>
                  <a:schemeClr val="tx1">
                    <a:alpha val="80000"/>
                  </a:schemeClr>
                </a:solidFill>
                <a:effectLst/>
              </a:rPr>
            </a:br>
            <a:r>
              <a:rPr lang="da-DK" sz="1200" dirty="0">
                <a:solidFill>
                  <a:schemeClr val="tx1">
                    <a:alpha val="80000"/>
                  </a:schemeClr>
                </a:solidFill>
                <a:effectLst/>
              </a:rPr>
              <a:t>Derefter kommer “Træningsprogrammer”, da man ud over træning ven, skal kunne finde en måde at komme i gang på. Hvilket man skal kunne med punkter, da det indeholder at man skal kunne finde andres træningsprogrammer og ellers kan man lave sit eget træningsprogram, og derefter udveksle sine idéer med andre.</a:t>
            </a:r>
            <a:br>
              <a:rPr lang="da-DK" sz="1200" dirty="0">
                <a:solidFill>
                  <a:schemeClr val="tx1">
                    <a:alpha val="80000"/>
                  </a:schemeClr>
                </a:solidFill>
                <a:effectLst/>
              </a:rPr>
            </a:br>
            <a:r>
              <a:rPr lang="da-DK" sz="1200" dirty="0">
                <a:solidFill>
                  <a:schemeClr val="tx1">
                    <a:alpha val="80000"/>
                  </a:schemeClr>
                </a:solidFill>
                <a:effectLst/>
              </a:rPr>
              <a:t>Kost har jeg valgt, da min målgruppe gerne ville have nogle idéer til at få sundere kost og bedre ernæring i deres måltider. Kost kommer hovedsageligt til at indeholde to under menuer. “Opskrifter”, hvor man kan finde og dele opskrifter. Det andet punkt vil være “Tips” i den forstand, at man kan få tips af andre og ellers se andres tips til en bedre kost. </a:t>
            </a:r>
          </a:p>
          <a:p>
            <a:pPr marL="0" indent="0">
              <a:buNone/>
            </a:pPr>
            <a:br>
              <a:rPr lang="da-DK" sz="1200" dirty="0">
                <a:solidFill>
                  <a:schemeClr val="tx1">
                    <a:alpha val="80000"/>
                  </a:schemeClr>
                </a:solidFill>
                <a:effectLst/>
              </a:rPr>
            </a:br>
            <a:r>
              <a:rPr lang="da-DK" sz="1200" dirty="0">
                <a:solidFill>
                  <a:schemeClr val="tx1">
                    <a:alpha val="80000"/>
                  </a:schemeClr>
                </a:solidFill>
                <a:effectLst/>
              </a:rPr>
              <a:t>“Øvelser” har jeg valgt. da det skal være nemt at finde øvelser til sin træning. Inden under menuen, skal der være alle former for øvelser for kroppen. Hvilke muskelgrupper der er, hvilke slags øvelser, du kan lave ud fra den muskelgruppe og hvordan du kan lave øvelserne. Der vil også være guidning til redskaberne og til sidst en menu med lidt udstrækning før og efter træning. Alle undermenuer vil have de samme punkter, da det giver en effekt af enkelthed og ikke skaber nogen forvirring omkring, hvor man skal gå hen for at finde øvelser el. lign.</a:t>
            </a:r>
          </a:p>
          <a:p>
            <a:pPr marL="0" indent="0">
              <a:buNone/>
            </a:pPr>
            <a:br>
              <a:rPr lang="da-DK" sz="1200" dirty="0">
                <a:solidFill>
                  <a:schemeClr val="tx1">
                    <a:alpha val="80000"/>
                  </a:schemeClr>
                </a:solidFill>
                <a:effectLst/>
              </a:rPr>
            </a:br>
            <a:r>
              <a:rPr lang="da-DK" sz="1200" dirty="0">
                <a:solidFill>
                  <a:schemeClr val="tx1">
                    <a:alpha val="80000"/>
                  </a:schemeClr>
                </a:solidFill>
                <a:effectLst/>
              </a:rPr>
              <a:t>“Fællesskab” menuen omhandler det sammenhold omkring at finde nye mennesker og flere “</a:t>
            </a:r>
            <a:r>
              <a:rPr lang="da-DK" sz="1200" dirty="0" err="1">
                <a:solidFill>
                  <a:schemeClr val="tx1">
                    <a:alpha val="80000"/>
                  </a:schemeClr>
                </a:solidFill>
                <a:effectLst/>
              </a:rPr>
              <a:t>Buddies</a:t>
            </a:r>
            <a:r>
              <a:rPr lang="da-DK" sz="1200" dirty="0">
                <a:solidFill>
                  <a:schemeClr val="tx1">
                    <a:alpha val="80000"/>
                  </a:schemeClr>
                </a:solidFill>
                <a:effectLst/>
              </a:rPr>
              <a:t>”. Det at have et fællesskab i magasinet, vil gøre at man ikke behøver at vælge en person, men at man har muligheden for at tage til events eller konkurrere mod andre, eller bare være med i det forum, som siden ville kunne skabe. Som kommet lidt ind på, vil der være tre undermenuer.</a:t>
            </a:r>
            <a:br>
              <a:rPr lang="da-DK" sz="1200" dirty="0">
                <a:solidFill>
                  <a:schemeClr val="tx1">
                    <a:alpha val="80000"/>
                  </a:schemeClr>
                </a:solidFill>
                <a:effectLst/>
              </a:rPr>
            </a:br>
            <a:r>
              <a:rPr lang="da-DK" sz="1200" dirty="0">
                <a:solidFill>
                  <a:schemeClr val="tx1">
                    <a:alpha val="80000"/>
                  </a:schemeClr>
                </a:solidFill>
                <a:effectLst/>
              </a:rPr>
              <a:t>“Events”, hvor der vil være ugentlige events, fra fester, løbeklub/løbetur, crossfit-dag, etc. Så vil der være et “Forum”, hvor man kan som fællesskab, kan skrive sine tanker omkring noget, det kan være alt fra oplevelser med magasinet til en fed oplevelse du og en Buddy havde. Til sidst vil der være “Udfordringer”, som vil være, ja udfordringer, som nogle administratorer eller sponsere sætter ud til </a:t>
            </a:r>
            <a:r>
              <a:rPr lang="da-DK" sz="1200" dirty="0" err="1">
                <a:solidFill>
                  <a:schemeClr val="tx1">
                    <a:alpha val="80000"/>
                  </a:schemeClr>
                </a:solidFill>
                <a:effectLst/>
              </a:rPr>
              <a:t>fælleskabet</a:t>
            </a:r>
            <a:r>
              <a:rPr lang="da-DK" sz="1200" dirty="0">
                <a:solidFill>
                  <a:schemeClr val="tx1">
                    <a:alpha val="80000"/>
                  </a:schemeClr>
                </a:solidFill>
                <a:effectLst/>
              </a:rPr>
              <a:t>. Der vil være nogle konkurrencer og andet, så man kan få lidt sjov ud af sin træning og måske yde det ekstra.</a:t>
            </a:r>
            <a:br>
              <a:rPr lang="da-DK" sz="1200" dirty="0">
                <a:solidFill>
                  <a:schemeClr val="tx1">
                    <a:alpha val="80000"/>
                  </a:schemeClr>
                </a:solidFill>
                <a:effectLst/>
              </a:rPr>
            </a:br>
            <a:endParaRPr lang="da-DK" sz="1200" dirty="0">
              <a:solidFill>
                <a:schemeClr val="tx1">
                  <a:alpha val="80000"/>
                </a:schemeClr>
              </a:solidFill>
            </a:endParaRPr>
          </a:p>
        </p:txBody>
      </p:sp>
    </p:spTree>
    <p:extLst>
      <p:ext uri="{BB962C8B-B14F-4D97-AF65-F5344CB8AC3E}">
        <p14:creationId xmlns:p14="http://schemas.microsoft.com/office/powerpoint/2010/main" val="58043670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3" name="Pladsholder til indhold 2">
            <a:extLst>
              <a:ext uri="{FF2B5EF4-FFF2-40B4-BE49-F238E27FC236}">
                <a16:creationId xmlns:a16="http://schemas.microsoft.com/office/drawing/2014/main" id="{EBC9A5A5-1914-E6B5-062B-F06940DCA545}"/>
              </a:ext>
            </a:extLst>
          </p:cNvPr>
          <p:cNvSpPr>
            <a:spLocks noGrp="1"/>
          </p:cNvSpPr>
          <p:nvPr>
            <p:ph idx="1"/>
          </p:nvPr>
        </p:nvSpPr>
        <p:spPr>
          <a:xfrm>
            <a:off x="5232401" y="1721579"/>
            <a:ext cx="6140449" cy="3952648"/>
          </a:xfrm>
        </p:spPr>
        <p:txBody>
          <a:bodyPr>
            <a:normAutofit/>
          </a:bodyPr>
          <a:lstStyle/>
          <a:p>
            <a:pPr marL="0" indent="0">
              <a:buNone/>
            </a:pPr>
            <a:r>
              <a:rPr lang="da-DK" sz="1200" dirty="0">
                <a:solidFill>
                  <a:schemeClr val="tx1">
                    <a:alpha val="80000"/>
                  </a:schemeClr>
                </a:solidFill>
                <a:effectLst/>
              </a:rPr>
              <a:t>Selvfølgelig skal der også være en menu med “Om os”, da man skal have af vide, hvem der står bag hele idéen omkring magasinet. Hvor disse skabere kommer fra og hvordan idéen opstod. Der vil være beskrivelser omkring det hele opstod, til hvor vi sigter at ende henne med det fællesskab magasinet, forhåbentligt vil skabe.</a:t>
            </a:r>
            <a:br>
              <a:rPr lang="da-DK" sz="1200" dirty="0">
                <a:solidFill>
                  <a:schemeClr val="tx1">
                    <a:alpha val="80000"/>
                  </a:schemeClr>
                </a:solidFill>
                <a:effectLst/>
              </a:rPr>
            </a:br>
            <a:endParaRPr lang="da-DK" sz="1200" dirty="0">
              <a:solidFill>
                <a:schemeClr val="tx1">
                  <a:alpha val="80000"/>
                </a:schemeClr>
              </a:solidFill>
              <a:effectLst/>
            </a:endParaRPr>
          </a:p>
          <a:p>
            <a:pPr marL="0" indent="0">
              <a:buNone/>
            </a:pPr>
            <a:r>
              <a:rPr lang="da-DK" sz="1200" dirty="0">
                <a:solidFill>
                  <a:schemeClr val="tx1">
                    <a:alpha val="80000"/>
                  </a:schemeClr>
                </a:solidFill>
              </a:rPr>
              <a:t>Mine valg er valgt stort set efter spøgelse af andre, men også undersøgelse af hvad andre gør på deres sider.</a:t>
            </a:r>
            <a:br>
              <a:rPr lang="da-DK" sz="1200" dirty="0">
                <a:solidFill>
                  <a:schemeClr val="tx1">
                    <a:alpha val="80000"/>
                  </a:schemeClr>
                </a:solidFill>
                <a:effectLst/>
              </a:rPr>
            </a:br>
            <a:endParaRPr lang="da-DK" sz="1200" dirty="0">
              <a:solidFill>
                <a:schemeClr val="tx1">
                  <a:alpha val="80000"/>
                </a:schemeClr>
              </a:solidFill>
            </a:endParaRPr>
          </a:p>
        </p:txBody>
      </p:sp>
    </p:spTree>
    <p:extLst>
      <p:ext uri="{BB962C8B-B14F-4D97-AF65-F5344CB8AC3E}">
        <p14:creationId xmlns:p14="http://schemas.microsoft.com/office/powerpoint/2010/main" val="755944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dsholder til indhold 4">
            <a:extLst>
              <a:ext uri="{FF2B5EF4-FFF2-40B4-BE49-F238E27FC236}">
                <a16:creationId xmlns:a16="http://schemas.microsoft.com/office/drawing/2014/main" id="{4AF1D70B-A99B-68B8-C2A2-B693C1792F88}"/>
              </a:ext>
            </a:extLst>
          </p:cNvPr>
          <p:cNvPicPr>
            <a:picLocks noGrp="1" noChangeAspect="1"/>
          </p:cNvPicPr>
          <p:nvPr>
            <p:ph idx="1"/>
          </p:nvPr>
        </p:nvPicPr>
        <p:blipFill>
          <a:blip r:embed="rId2"/>
          <a:stretch>
            <a:fillRect/>
          </a:stretch>
        </p:blipFill>
        <p:spPr>
          <a:xfrm>
            <a:off x="0" y="-1"/>
            <a:ext cx="11553825" cy="6824495"/>
          </a:xfrm>
        </p:spPr>
      </p:pic>
    </p:spTree>
    <p:extLst>
      <p:ext uri="{BB962C8B-B14F-4D97-AF65-F5344CB8AC3E}">
        <p14:creationId xmlns:p14="http://schemas.microsoft.com/office/powerpoint/2010/main" val="2794253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A82E4A-28A3-424C-90EE-4BFDED0EEA9B}"/>
              </a:ext>
            </a:extLst>
          </p:cNvPr>
          <p:cNvSpPr>
            <a:spLocks noGrp="1"/>
          </p:cNvSpPr>
          <p:nvPr>
            <p:ph type="title"/>
          </p:nvPr>
        </p:nvSpPr>
        <p:spPr>
          <a:xfrm>
            <a:off x="838200" y="365125"/>
            <a:ext cx="4038600" cy="1325563"/>
          </a:xfrm>
        </p:spPr>
        <p:txBody>
          <a:bodyPr>
            <a:normAutofit/>
          </a:bodyPr>
          <a:lstStyle/>
          <a:p>
            <a:r>
              <a:rPr lang="da-DK" dirty="0"/>
              <a:t>Artikler </a:t>
            </a:r>
            <a:endParaRPr lang="da-DK" sz="3100" dirty="0"/>
          </a:p>
        </p:txBody>
      </p:sp>
      <p:sp>
        <p:nvSpPr>
          <p:cNvPr id="7" name="Pladsholder til indhold 16">
            <a:extLst>
              <a:ext uri="{FF2B5EF4-FFF2-40B4-BE49-F238E27FC236}">
                <a16:creationId xmlns:a16="http://schemas.microsoft.com/office/drawing/2014/main" id="{83734754-516E-4B84-AD06-96845360FE0A}"/>
              </a:ext>
            </a:extLst>
          </p:cNvPr>
          <p:cNvSpPr>
            <a:spLocks noGrp="1"/>
          </p:cNvSpPr>
          <p:nvPr>
            <p:ph sz="half" idx="1"/>
          </p:nvPr>
        </p:nvSpPr>
        <p:spPr>
          <a:xfrm>
            <a:off x="690880" y="1825625"/>
            <a:ext cx="10681970" cy="4351338"/>
          </a:xfrm>
        </p:spPr>
        <p:txBody>
          <a:bodyPr>
            <a:normAutofit/>
          </a:bodyPr>
          <a:lstStyle/>
          <a:p>
            <a:pPr marL="0" indent="0">
              <a:buNone/>
            </a:pPr>
            <a:r>
              <a:rPr lang="da-DK" sz="1800" dirty="0"/>
              <a:t>Min artikel 1 dækker </a:t>
            </a:r>
            <a:r>
              <a:rPr lang="da-DK" sz="1800" dirty="0" err="1"/>
              <a:t>personaens</a:t>
            </a:r>
            <a:r>
              <a:rPr lang="da-DK" sz="1800" dirty="0"/>
              <a:t> ønske om:</a:t>
            </a:r>
          </a:p>
          <a:p>
            <a:pPr marL="0" indent="0">
              <a:buNone/>
            </a:pPr>
            <a:r>
              <a:rPr lang="da-DK" sz="1400" dirty="0"/>
              <a:t>At kunne en ven eller bare en personlig træner, men på en gratis og alternativ måde end at skulle betaler en for at hjælpe med træning. </a:t>
            </a:r>
            <a:br>
              <a:rPr lang="da-DK" sz="1400" dirty="0"/>
            </a:br>
            <a:r>
              <a:rPr lang="da-DK" sz="1400" dirty="0"/>
              <a:t>Dog tog jeg udgangspunkt i, at blive en </a:t>
            </a:r>
            <a:r>
              <a:rPr lang="da-DK" sz="1400" dirty="0" err="1"/>
              <a:t>buddy</a:t>
            </a:r>
            <a:r>
              <a:rPr lang="da-DK" sz="1400" dirty="0"/>
              <a:t> og hvad en </a:t>
            </a:r>
            <a:r>
              <a:rPr lang="da-DK" sz="1400" dirty="0" err="1"/>
              <a:t>buddy</a:t>
            </a:r>
            <a:r>
              <a:rPr lang="da-DK" sz="1400" dirty="0"/>
              <a:t> er, da man skal forstå hvad en </a:t>
            </a:r>
            <a:r>
              <a:rPr lang="da-DK" sz="1400" dirty="0" err="1"/>
              <a:t>buddy</a:t>
            </a:r>
            <a:r>
              <a:rPr lang="da-DK" sz="1400" dirty="0"/>
              <a:t> er.</a:t>
            </a:r>
          </a:p>
          <a:p>
            <a:pPr marL="0" indent="0">
              <a:buNone/>
            </a:pPr>
            <a:endParaRPr lang="da-DK" sz="1400" dirty="0"/>
          </a:p>
          <a:p>
            <a:pPr marL="0" indent="0">
              <a:buNone/>
            </a:pPr>
            <a:r>
              <a:rPr lang="da-DK" sz="1800" dirty="0"/>
              <a:t>Min 2. artikel:</a:t>
            </a:r>
          </a:p>
          <a:p>
            <a:pPr marL="0" indent="0">
              <a:buNone/>
            </a:pPr>
            <a:r>
              <a:rPr lang="da-DK" sz="1400" dirty="0"/>
              <a:t>Forklarer hvordan </a:t>
            </a:r>
            <a:r>
              <a:rPr lang="da-DK" sz="1400" dirty="0" err="1"/>
              <a:t>personaen</a:t>
            </a:r>
            <a:r>
              <a:rPr lang="da-DK" sz="1400" dirty="0"/>
              <a:t> finder øvelser, hvad du skal gøre for at udføre øvelsen, hvad du kan gøre før og efter de gør øvelsen og til sidst hvilke redskaber, du kan bruge for at udføre øvelsen.</a:t>
            </a:r>
          </a:p>
          <a:p>
            <a:pPr marL="0" indent="0">
              <a:buNone/>
            </a:pPr>
            <a:endParaRPr lang="da-DK" sz="1800" dirty="0"/>
          </a:p>
          <a:p>
            <a:pPr marL="0" indent="0">
              <a:buNone/>
            </a:pPr>
            <a:r>
              <a:rPr lang="da-DK" sz="1800" dirty="0"/>
              <a:t>Min artikel 3 opfylder </a:t>
            </a:r>
            <a:r>
              <a:rPr lang="da-DK" sz="1800" dirty="0" err="1"/>
              <a:t>personaens</a:t>
            </a:r>
            <a:r>
              <a:rPr lang="da-DK" sz="1800" dirty="0"/>
              <a:t> mål:</a:t>
            </a:r>
          </a:p>
          <a:p>
            <a:pPr marL="0" indent="0">
              <a:buNone/>
            </a:pPr>
            <a:r>
              <a:rPr lang="da-DK" sz="1400" dirty="0"/>
              <a:t>Omkring at kunne finde et fællesskab. At finde et fællesskab, som de kan komme nemt ind i og finde venner og andre mennesker, med samme lyst til at træne og have det sjovt.</a:t>
            </a:r>
          </a:p>
        </p:txBody>
      </p:sp>
    </p:spTree>
    <p:extLst>
      <p:ext uri="{BB962C8B-B14F-4D97-AF65-F5344CB8AC3E}">
        <p14:creationId xmlns:p14="http://schemas.microsoft.com/office/powerpoint/2010/main" val="2307139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40EE7C-2BFF-4741-9DE3-34C242F6B71F}"/>
              </a:ext>
            </a:extLst>
          </p:cNvPr>
          <p:cNvSpPr>
            <a:spLocks noGrp="1"/>
          </p:cNvSpPr>
          <p:nvPr>
            <p:ph type="title"/>
          </p:nvPr>
        </p:nvSpPr>
        <p:spPr>
          <a:xfrm>
            <a:off x="213995" y="400944"/>
            <a:ext cx="6332621" cy="645528"/>
          </a:xfrm>
        </p:spPr>
        <p:txBody>
          <a:bodyPr>
            <a:normAutofit fontScale="90000"/>
          </a:bodyPr>
          <a:lstStyle/>
          <a:p>
            <a:r>
              <a:rPr lang="da-DK" dirty="0"/>
              <a:t>Kortsortering </a:t>
            </a:r>
            <a:r>
              <a:rPr lang="da-DK" sz="3100" dirty="0"/>
              <a:t>(indsæt dine egen data evt. ved fotos) og indsæt dit sitemap</a:t>
            </a:r>
          </a:p>
        </p:txBody>
      </p:sp>
      <p:sp>
        <p:nvSpPr>
          <p:cNvPr id="6" name="Pladsholder til indhold 16">
            <a:extLst>
              <a:ext uri="{FF2B5EF4-FFF2-40B4-BE49-F238E27FC236}">
                <a16:creationId xmlns:a16="http://schemas.microsoft.com/office/drawing/2014/main" id="{62842519-C605-4BED-BA63-0D5F66B37CA5}"/>
              </a:ext>
            </a:extLst>
          </p:cNvPr>
          <p:cNvSpPr txBox="1">
            <a:spLocks/>
          </p:cNvSpPr>
          <p:nvPr/>
        </p:nvSpPr>
        <p:spPr>
          <a:xfrm>
            <a:off x="440040" y="1418066"/>
            <a:ext cx="1149478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da-DK" sz="1400" dirty="0"/>
              <a:t>Jeg gennemførte en kortsortering på baggrund af min mindmap. </a:t>
            </a:r>
          </a:p>
          <a:p>
            <a:pPr marL="0" indent="0">
              <a:lnSpc>
                <a:spcPct val="150000"/>
              </a:lnSpc>
              <a:buFont typeface="Arial" panose="020B0604020202020204" pitchFamily="34" charset="0"/>
              <a:buNone/>
            </a:pPr>
            <a:r>
              <a:rPr lang="da-DK" sz="1400" dirty="0"/>
              <a:t>Jeg havde 16 underemner (se næste slide), og min persona har brug for følgende 5 hovedmenu-punkter for at kunne indeholde de 16 underemner.</a:t>
            </a:r>
            <a:br>
              <a:rPr lang="da-DK" sz="1400" dirty="0"/>
            </a:br>
            <a:r>
              <a:rPr lang="da-DK" sz="1400" dirty="0"/>
              <a:t>Mit valg af disse fem hovedmenu-punkter, er grundet at det skal være nemt at forstå hvad der kan ligge under hvert punkt. Ifølge mine teste, var dem jeg spurgte, meget forstående for hvor de kunne finde hvad. </a:t>
            </a:r>
          </a:p>
          <a:p>
            <a:pPr marL="0" indent="0">
              <a:lnSpc>
                <a:spcPct val="150000"/>
              </a:lnSpc>
              <a:buFont typeface="Arial" panose="020B0604020202020204" pitchFamily="34" charset="0"/>
              <a:buNone/>
            </a:pPr>
            <a:r>
              <a:rPr lang="da-DK" sz="1400" dirty="0"/>
              <a:t>Jeg gik mest ud fra hierarki. Hvad der var vigtigst og nemmest og forstå, til efterfølgende at gøre det mere detaljeret.  </a:t>
            </a:r>
          </a:p>
        </p:txBody>
      </p:sp>
    </p:spTree>
    <p:extLst>
      <p:ext uri="{BB962C8B-B14F-4D97-AF65-F5344CB8AC3E}">
        <p14:creationId xmlns:p14="http://schemas.microsoft.com/office/powerpoint/2010/main" val="1737291301"/>
      </p:ext>
    </p:extLst>
  </p:cSld>
  <p:clrMapOvr>
    <a:masterClrMapping/>
  </p:clrMapOvr>
</p:sld>
</file>

<file path=ppt/theme/theme1.xml><?xml version="1.0" encoding="utf-8"?>
<a:theme xmlns:a="http://schemas.openxmlformats.org/drawingml/2006/main" name="Office-tema">
  <a:themeElements>
    <a:clrScheme name="Office-tema">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t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917</TotalTime>
  <Words>1816</Words>
  <Application>Microsoft Office PowerPoint</Application>
  <PresentationFormat>Widescreen</PresentationFormat>
  <Paragraphs>97</Paragraphs>
  <Slides>18</Slides>
  <Notes>1</Notes>
  <HiddenSlides>0</HiddenSlides>
  <MMClips>0</MMClips>
  <ScaleCrop>false</ScaleCrop>
  <HeadingPairs>
    <vt:vector size="6" baseType="variant">
      <vt:variant>
        <vt:lpstr>Benyttede skrifttyper</vt:lpstr>
      </vt:variant>
      <vt:variant>
        <vt:i4>5</vt:i4>
      </vt:variant>
      <vt:variant>
        <vt:lpstr>Tema</vt:lpstr>
      </vt:variant>
      <vt:variant>
        <vt:i4>1</vt:i4>
      </vt:variant>
      <vt:variant>
        <vt:lpstr>Slidetitler</vt:lpstr>
      </vt:variant>
      <vt:variant>
        <vt:i4>18</vt:i4>
      </vt:variant>
    </vt:vector>
  </HeadingPairs>
  <TitlesOfParts>
    <vt:vector size="24" baseType="lpstr">
      <vt:lpstr>Arial</vt:lpstr>
      <vt:lpstr>Calibri</vt:lpstr>
      <vt:lpstr>Calibri Light</vt:lpstr>
      <vt:lpstr>Charter</vt:lpstr>
      <vt:lpstr>Lato</vt:lpstr>
      <vt:lpstr>Office-tema</vt:lpstr>
      <vt:lpstr>På forsiden af din dokumentation</vt:lpstr>
      <vt:lpstr>Argumentation for dit produkt</vt:lpstr>
      <vt:lpstr>Tidsplan</vt:lpstr>
      <vt:lpstr>Research</vt:lpstr>
      <vt:lpstr>Persona</vt:lpstr>
      <vt:lpstr>PowerPoint-præsentation</vt:lpstr>
      <vt:lpstr>PowerPoint-præsentation</vt:lpstr>
      <vt:lpstr>Artikler </vt:lpstr>
      <vt:lpstr>Kortsortering (indsæt dine egen data evt. ved fotos) og indsæt dit sitemap</vt:lpstr>
      <vt:lpstr>PowerPoint-præsentation</vt:lpstr>
      <vt:lpstr>Testresultater</vt:lpstr>
      <vt:lpstr>Brainstorm(s)</vt:lpstr>
      <vt:lpstr>Design proces: Håndskitser</vt:lpstr>
      <vt:lpstr>PowerPoint-præsentation</vt:lpstr>
      <vt:lpstr>Design proces: Moodboard</vt:lpstr>
      <vt:lpstr>Design proces: Detaljerede skitser</vt:lpstr>
      <vt:lpstr>Mockup(s)</vt:lpstr>
      <vt:lpstr>Dine overvejelser omkring design og designproces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Helene H. Madsen</dc:creator>
  <cp:lastModifiedBy>Tobias Korup</cp:lastModifiedBy>
  <cp:revision>37</cp:revision>
  <dcterms:created xsi:type="dcterms:W3CDTF">2021-03-08T09:37:11Z</dcterms:created>
  <dcterms:modified xsi:type="dcterms:W3CDTF">2023-10-20T09:48:30Z</dcterms:modified>
</cp:coreProperties>
</file>